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2" r:id="rId16"/>
    <p:sldId id="271" r:id="rId17"/>
    <p:sldId id="273" r:id="rId18"/>
    <p:sldId id="276" r:id="rId19"/>
    <p:sldId id="277"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4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17C0E0-D226-4B32-81E9-DC92C027BE96}" type="datetimeFigureOut">
              <a:rPr lang="en-US" smtClean="0"/>
              <a:pPr/>
              <a:t>5/30/2016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EADE57-84BE-4E1B-8ACA-63AEBB398A20}" type="slidenum">
              <a:rPr lang="en-US" smtClean="0"/>
              <a:pPr/>
              <a:t>‹#›</a:t>
            </a:fld>
            <a:endParaRPr lang="en-US"/>
          </a:p>
        </p:txBody>
      </p:sp>
    </p:spTree>
    <p:extLst>
      <p:ext uri="{BB962C8B-B14F-4D97-AF65-F5344CB8AC3E}">
        <p14:creationId xmlns:p14="http://schemas.microsoft.com/office/powerpoint/2010/main" val="641798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EADE57-84BE-4E1B-8ACA-63AEBB398A2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EADE57-84BE-4E1B-8ACA-63AEBB398A2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2332147-1BCE-429E-8541-73128F377DDB}" type="datetime1">
              <a:rPr lang="tr-TR" smtClean="0"/>
              <a:pPr/>
              <a:t>30.05.2016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1EF8B85-67E8-4284-A399-2C618753AFF8}" type="datetime1">
              <a:rPr lang="tr-TR" smtClean="0"/>
              <a:pPr/>
              <a:t>30.05.2016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CC6BE49-7D98-417D-B520-FDF71B93195F}" type="datetime1">
              <a:rPr lang="tr-TR" smtClean="0"/>
              <a:pPr/>
              <a:t>30.05.2016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3EF9F15-8359-4F67-94CC-124908FEB27C}" type="datetime1">
              <a:rPr lang="tr-TR" smtClean="0"/>
              <a:pPr/>
              <a:t>30.05.2016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144FAF-042E-4900-ABB2-FCA3C9D9DEF3}" type="datetime1">
              <a:rPr lang="tr-TR" smtClean="0"/>
              <a:pPr/>
              <a:t>30.05.2016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D1C2706-6AC5-4A99-B550-7E3D78466002}" type="datetime1">
              <a:rPr lang="tr-TR" smtClean="0"/>
              <a:pPr/>
              <a:t>30.05.2016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FB37033-5D32-432D-979E-11E965699037}" type="datetime1">
              <a:rPr lang="tr-TR" smtClean="0"/>
              <a:pPr/>
              <a:t>30.05.2016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72309443-EC44-43A4-A8C3-2B8D73AEEE5F}" type="datetime1">
              <a:rPr lang="tr-TR" smtClean="0"/>
              <a:pPr/>
              <a:t>30.05.2016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20D5E-BBD3-46E2-B015-491840F7F6DA}" type="datetime1">
              <a:rPr lang="tr-TR" smtClean="0"/>
              <a:pPr/>
              <a:t>30.05.2016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E93111-B729-4623-B7A1-1280B7B23F29}" type="datetime1">
              <a:rPr lang="tr-TR" smtClean="0"/>
              <a:pPr/>
              <a:t>30.05.2016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4F1EDB-9FA5-4640-8D44-3749DDBCD792}" type="datetime1">
              <a:rPr lang="tr-TR" smtClean="0"/>
              <a:pPr/>
              <a:t>30.05.2016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93C019C-9995-4FD8-BF6B-2E48EE6A550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8CCF9-211C-48C5-8E04-D6E70B026762}" type="datetime1">
              <a:rPr lang="tr-TR" smtClean="0"/>
              <a:pPr/>
              <a:t>30.05.2016</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C019C-9995-4FD8-BF6B-2E48EE6A550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6.png"/><Relationship Id="rId7" Type="http://schemas.openxmlformats.org/officeDocument/2006/relationships/image" Target="../media/image28.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1.png"/><Relationship Id="rId10" Type="http://schemas.openxmlformats.org/officeDocument/2006/relationships/image" Target="../media/image31.png"/><Relationship Id="rId4" Type="http://schemas.openxmlformats.org/officeDocument/2006/relationships/image" Target="../media/image27.png"/><Relationship Id="rId9" Type="http://schemas.openxmlformats.org/officeDocument/2006/relationships/image" Target="../media/image30.png"/></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Ewald-Oseen</a:t>
            </a:r>
            <a:r>
              <a:rPr lang="en-US" dirty="0" smtClean="0"/>
              <a:t> extinction theorem</a:t>
            </a:r>
            <a:endParaRPr lang="en-US" dirty="0"/>
          </a:p>
        </p:txBody>
      </p:sp>
      <p:sp>
        <p:nvSpPr>
          <p:cNvPr id="3" name="Subtitle 2"/>
          <p:cNvSpPr>
            <a:spLocks noGrp="1"/>
          </p:cNvSpPr>
          <p:nvPr>
            <p:ph type="subTitle" idx="1"/>
          </p:nvPr>
        </p:nvSpPr>
        <p:spPr/>
        <p:txBody>
          <a:bodyPr/>
          <a:lstStyle/>
          <a:p>
            <a:r>
              <a:rPr lang="tr-TR" dirty="0" smtClean="0"/>
              <a:t>Hüseyin Serhat Tetikol</a:t>
            </a:r>
            <a:endParaRPr lang="tr-TR" dirty="0"/>
          </a:p>
        </p:txBody>
      </p:sp>
      <p:pic>
        <p:nvPicPr>
          <p:cNvPr id="1026" name="Picture 2" descr="C:\Users\Serhat\Documents\Dropbox\Research\Latex\Ewald-Oseen extinction theorem\pictures\koc.png"/>
          <p:cNvPicPr>
            <a:picLocks noChangeAspect="1" noChangeArrowheads="1"/>
          </p:cNvPicPr>
          <p:nvPr/>
        </p:nvPicPr>
        <p:blipFill>
          <a:blip r:embed="rId3" cstate="print"/>
          <a:srcRect/>
          <a:stretch>
            <a:fillRect/>
          </a:stretch>
        </p:blipFill>
        <p:spPr bwMode="auto">
          <a:xfrm>
            <a:off x="0" y="0"/>
            <a:ext cx="1868384" cy="47667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525963"/>
          </a:xfrm>
        </p:spPr>
        <p:txBody>
          <a:bodyPr>
            <a:normAutofit/>
          </a:bodyPr>
          <a:lstStyle/>
          <a:p>
            <a:r>
              <a:rPr lang="tr-TR" sz="2400" dirty="0" smtClean="0"/>
              <a:t>The field generated by a single dipole:</a:t>
            </a:r>
          </a:p>
          <a:p>
            <a:endParaRPr lang="en-US" sz="2400" dirty="0" smtClean="0"/>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10</a:t>
            </a:fld>
            <a:endParaRPr lang="tr-TR" dirty="0"/>
          </a:p>
        </p:txBody>
      </p:sp>
      <p:pic>
        <p:nvPicPr>
          <p:cNvPr id="5124" name="Picture 4"/>
          <p:cNvPicPr>
            <a:picLocks noChangeAspect="1" noChangeArrowheads="1"/>
          </p:cNvPicPr>
          <p:nvPr/>
        </p:nvPicPr>
        <p:blipFill>
          <a:blip r:embed="rId3" cstate="print"/>
          <a:srcRect/>
          <a:stretch>
            <a:fillRect/>
          </a:stretch>
        </p:blipFill>
        <p:spPr bwMode="auto">
          <a:xfrm>
            <a:off x="1115616" y="3555479"/>
            <a:ext cx="4352925" cy="704850"/>
          </a:xfrm>
          <a:prstGeom prst="rect">
            <a:avLst/>
          </a:prstGeom>
          <a:noFill/>
          <a:ln w="9525">
            <a:noFill/>
            <a:miter lim="800000"/>
            <a:headEnd/>
            <a:tailEnd/>
          </a:ln>
        </p:spPr>
      </p:pic>
      <p:pic>
        <p:nvPicPr>
          <p:cNvPr id="5125" name="Picture 5"/>
          <p:cNvPicPr>
            <a:picLocks noChangeAspect="1" noChangeArrowheads="1"/>
          </p:cNvPicPr>
          <p:nvPr/>
        </p:nvPicPr>
        <p:blipFill>
          <a:blip r:embed="rId4" cstate="print"/>
          <a:srcRect/>
          <a:stretch>
            <a:fillRect/>
          </a:stretch>
        </p:blipFill>
        <p:spPr bwMode="auto">
          <a:xfrm>
            <a:off x="2051720" y="4275559"/>
            <a:ext cx="2590800" cy="809625"/>
          </a:xfrm>
          <a:prstGeom prst="rect">
            <a:avLst/>
          </a:prstGeom>
          <a:noFill/>
          <a:ln w="9525">
            <a:noFill/>
            <a:miter lim="800000"/>
            <a:headEnd/>
            <a:tailEnd/>
          </a:ln>
        </p:spPr>
      </p:pic>
      <p:pic>
        <p:nvPicPr>
          <p:cNvPr id="5126" name="Picture 6"/>
          <p:cNvPicPr>
            <a:picLocks noChangeAspect="1" noChangeArrowheads="1"/>
          </p:cNvPicPr>
          <p:nvPr/>
        </p:nvPicPr>
        <p:blipFill>
          <a:blip r:embed="rId5" cstate="print"/>
          <a:srcRect/>
          <a:stretch>
            <a:fillRect/>
          </a:stretch>
        </p:blipFill>
        <p:spPr bwMode="auto">
          <a:xfrm>
            <a:off x="5724128" y="2420888"/>
            <a:ext cx="3267075" cy="2409825"/>
          </a:xfrm>
          <a:prstGeom prst="rect">
            <a:avLst/>
          </a:prstGeom>
          <a:noFill/>
          <a:ln w="9525">
            <a:noFill/>
            <a:miter lim="800000"/>
            <a:headEnd/>
            <a:tailEnd/>
          </a:ln>
        </p:spPr>
      </p:pic>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7692" y="2636912"/>
            <a:ext cx="2021384" cy="732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741987"/>
          </a:xfrm>
        </p:spPr>
        <p:txBody>
          <a:bodyPr>
            <a:normAutofit lnSpcReduction="10000"/>
          </a:bodyPr>
          <a:lstStyle/>
          <a:p>
            <a:r>
              <a:rPr lang="en-US" sz="2400" dirty="0" smtClean="0"/>
              <a:t>What is left is to find </a:t>
            </a:r>
            <a:r>
              <a:rPr lang="tr-TR" sz="2400" dirty="0" smtClean="0"/>
              <a:t>              </a:t>
            </a:r>
            <a:r>
              <a:rPr lang="en-US" sz="2400" dirty="0" smtClean="0"/>
              <a:t>by</a:t>
            </a:r>
            <a:r>
              <a:rPr lang="tr-TR" sz="2400" dirty="0" smtClean="0"/>
              <a:t> </a:t>
            </a:r>
            <a:r>
              <a:rPr lang="en-US" sz="2400" dirty="0" smtClean="0"/>
              <a:t>summing the fields of all dipoles. A dipole will be polarized due to the total</a:t>
            </a:r>
            <a:r>
              <a:rPr lang="tr-TR" sz="2400" dirty="0" smtClean="0"/>
              <a:t> </a:t>
            </a:r>
            <a:r>
              <a:rPr lang="en-US" sz="2400" dirty="0" smtClean="0"/>
              <a:t>electric field acting on it. In our case, the total field acting on a dipole is the</a:t>
            </a:r>
            <a:r>
              <a:rPr lang="tr-TR" sz="2400" dirty="0" smtClean="0"/>
              <a:t> </a:t>
            </a:r>
            <a:r>
              <a:rPr lang="en-US" sz="2400" dirty="0" smtClean="0"/>
              <a:t>incident electric field plus the fields generated by all the other dipoles! This is,</a:t>
            </a:r>
            <a:r>
              <a:rPr lang="tr-TR" sz="2400" dirty="0" smtClean="0"/>
              <a:t> </a:t>
            </a:r>
            <a:r>
              <a:rPr lang="en-US" sz="2400" dirty="0" smtClean="0"/>
              <a:t>indeed, the same as the total electric field we defined previously</a:t>
            </a:r>
            <a:r>
              <a:rPr lang="tr-TR" sz="2400" dirty="0" smtClean="0"/>
              <a:t>.</a:t>
            </a:r>
            <a:r>
              <a:rPr lang="en-US" sz="2400" dirty="0" smtClean="0"/>
              <a:t> We can assume that the dipoles form a continuous</a:t>
            </a:r>
            <a:r>
              <a:rPr lang="tr-TR" sz="2400" dirty="0" smtClean="0"/>
              <a:t> </a:t>
            </a:r>
            <a:r>
              <a:rPr lang="en-US" sz="2400" dirty="0" smtClean="0"/>
              <a:t>distribution in z &gt; 0 region. The dipole moment of a unit volume will simply be</a:t>
            </a:r>
            <a:r>
              <a:rPr lang="tr-TR" sz="2400" dirty="0" smtClean="0"/>
              <a:t> </a:t>
            </a:r>
            <a:r>
              <a:rPr lang="en-US" sz="2400" dirty="0" smtClean="0"/>
              <a:t>the polarization dens</a:t>
            </a:r>
            <a:r>
              <a:rPr lang="tr-TR" sz="2400" dirty="0" smtClean="0"/>
              <a:t>i</a:t>
            </a:r>
            <a:r>
              <a:rPr lang="en-US" sz="2400" dirty="0" err="1" smtClean="0"/>
              <a:t>ty</a:t>
            </a:r>
            <a:r>
              <a:rPr lang="en-US" sz="2400" dirty="0" smtClean="0"/>
              <a:t> of the medium.</a:t>
            </a:r>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11</a:t>
            </a:fld>
            <a:endParaRPr lang="tr-TR" dirty="0"/>
          </a:p>
        </p:txBody>
      </p:sp>
      <p:pic>
        <p:nvPicPr>
          <p:cNvPr id="3074" name="Picture 2"/>
          <p:cNvPicPr>
            <a:picLocks noChangeAspect="1" noChangeArrowheads="1"/>
          </p:cNvPicPr>
          <p:nvPr/>
        </p:nvPicPr>
        <p:blipFill>
          <a:blip r:embed="rId3" cstate="print"/>
          <a:srcRect/>
          <a:stretch>
            <a:fillRect/>
          </a:stretch>
        </p:blipFill>
        <p:spPr bwMode="auto">
          <a:xfrm>
            <a:off x="5842285" y="1772816"/>
            <a:ext cx="3190875" cy="3228975"/>
          </a:xfrm>
          <a:prstGeom prst="rect">
            <a:avLst/>
          </a:prstGeom>
          <a:noFill/>
          <a:ln w="9525">
            <a:noFill/>
            <a:miter lim="800000"/>
            <a:headEnd/>
            <a:tailEnd/>
          </a:ln>
        </p:spPr>
      </p:pic>
      <p:sp>
        <p:nvSpPr>
          <p:cNvPr id="7" name="TextBox 6"/>
          <p:cNvSpPr txBox="1"/>
          <p:nvPr/>
        </p:nvSpPr>
        <p:spPr>
          <a:xfrm>
            <a:off x="5998444" y="4912593"/>
            <a:ext cx="3024335" cy="646331"/>
          </a:xfrm>
          <a:prstGeom prst="rect">
            <a:avLst/>
          </a:prstGeom>
          <a:noFill/>
        </p:spPr>
        <p:txBody>
          <a:bodyPr wrap="square" rtlCol="0">
            <a:spAutoFit/>
          </a:bodyPr>
          <a:lstStyle/>
          <a:p>
            <a:r>
              <a:rPr lang="tr-TR" dirty="0" smtClean="0">
                <a:solidFill>
                  <a:schemeClr val="tx2">
                    <a:lumMod val="60000"/>
                    <a:lumOff val="40000"/>
                  </a:schemeClr>
                </a:solidFill>
              </a:rPr>
              <a:t>Blue dots are the dipoles.</a:t>
            </a:r>
          </a:p>
          <a:p>
            <a:r>
              <a:rPr lang="tr-TR" dirty="0" smtClean="0">
                <a:solidFill>
                  <a:srgbClr val="FF0000"/>
                </a:solidFill>
              </a:rPr>
              <a:t>Red circles are their radiation.</a:t>
            </a:r>
            <a:endParaRPr lang="en-US" dirty="0">
              <a:solidFill>
                <a:srgbClr val="FF0000"/>
              </a:solidFill>
            </a:endParaRPr>
          </a:p>
        </p:txBody>
      </p:sp>
      <p:pic>
        <p:nvPicPr>
          <p:cNvPr id="6147" name="Picture 3"/>
          <p:cNvPicPr>
            <a:picLocks noChangeAspect="1" noChangeArrowheads="1"/>
          </p:cNvPicPr>
          <p:nvPr/>
        </p:nvPicPr>
        <p:blipFill>
          <a:blip r:embed="rId4" cstate="print"/>
          <a:srcRect/>
          <a:stretch>
            <a:fillRect/>
          </a:stretch>
        </p:blipFill>
        <p:spPr bwMode="auto">
          <a:xfrm>
            <a:off x="3501901" y="1870224"/>
            <a:ext cx="866775" cy="409575"/>
          </a:xfrm>
          <a:prstGeom prst="rect">
            <a:avLst/>
          </a:prstGeom>
          <a:noFill/>
          <a:ln w="9525">
            <a:noFill/>
            <a:miter lim="800000"/>
            <a:headEnd/>
            <a:tailEnd/>
          </a:ln>
        </p:spPr>
      </p:pic>
      <p:pic>
        <p:nvPicPr>
          <p:cNvPr id="6149" name="Picture 5"/>
          <p:cNvPicPr>
            <a:picLocks noChangeAspect="1" noChangeArrowheads="1"/>
          </p:cNvPicPr>
          <p:nvPr/>
        </p:nvPicPr>
        <p:blipFill>
          <a:blip r:embed="rId5" cstate="print"/>
          <a:srcRect/>
          <a:stretch>
            <a:fillRect/>
          </a:stretch>
        </p:blipFill>
        <p:spPr bwMode="auto">
          <a:xfrm>
            <a:off x="6084168" y="5733256"/>
            <a:ext cx="2647950" cy="590550"/>
          </a:xfrm>
          <a:prstGeom prst="rect">
            <a:avLst/>
          </a:prstGeom>
          <a:noFill/>
          <a:ln w="9525">
            <a:noFill/>
            <a:miter lim="800000"/>
            <a:headEnd/>
            <a:tailEnd/>
          </a:ln>
        </p:spPr>
      </p:pic>
      <p:cxnSp>
        <p:nvCxnSpPr>
          <p:cNvPr id="16" name="Straight Arrow Connector 15"/>
          <p:cNvCxnSpPr/>
          <p:nvPr/>
        </p:nvCxnSpPr>
        <p:spPr>
          <a:xfrm>
            <a:off x="5448796" y="6067896"/>
            <a:ext cx="504056" cy="0"/>
          </a:xfrm>
          <a:prstGeom prst="straightConnector1">
            <a:avLst/>
          </a:prstGeom>
          <a:ln w="31750">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741987"/>
          </a:xfrm>
        </p:spPr>
        <p:txBody>
          <a:bodyPr>
            <a:normAutofit/>
          </a:bodyPr>
          <a:lstStyle/>
          <a:p>
            <a:r>
              <a:rPr lang="tr-TR" sz="2400" dirty="0" smtClean="0"/>
              <a:t>We put </a:t>
            </a:r>
            <a:r>
              <a:rPr lang="tr-TR" sz="2400" b="1" dirty="0" smtClean="0"/>
              <a:t>p</a:t>
            </a:r>
            <a:r>
              <a:rPr lang="tr-TR" sz="2400" dirty="0" smtClean="0"/>
              <a:t> into </a:t>
            </a:r>
            <a:r>
              <a:rPr lang="tr-TR" sz="2400" b="1" dirty="0" smtClean="0"/>
              <a:t>E</a:t>
            </a:r>
            <a:r>
              <a:rPr lang="tr-TR" sz="2400" dirty="0" smtClean="0"/>
              <a:t>. Then multiply with    to get the amplitude and integrate over the upper half-space.</a:t>
            </a:r>
            <a:endParaRPr lang="en-US" sz="2400" b="1" dirty="0" smtClean="0"/>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12</a:t>
            </a:fld>
            <a:endParaRPr lang="tr-TR" dirty="0"/>
          </a:p>
        </p:txBody>
      </p:sp>
      <p:pic>
        <p:nvPicPr>
          <p:cNvPr id="3074" name="Picture 2"/>
          <p:cNvPicPr>
            <a:picLocks noChangeAspect="1" noChangeArrowheads="1"/>
          </p:cNvPicPr>
          <p:nvPr/>
        </p:nvPicPr>
        <p:blipFill>
          <a:blip r:embed="rId3" cstate="print"/>
          <a:srcRect/>
          <a:stretch>
            <a:fillRect/>
          </a:stretch>
        </p:blipFill>
        <p:spPr bwMode="auto">
          <a:xfrm>
            <a:off x="5842285" y="1772816"/>
            <a:ext cx="3190875" cy="3228975"/>
          </a:xfrm>
          <a:prstGeom prst="rect">
            <a:avLst/>
          </a:prstGeom>
          <a:noFill/>
          <a:ln w="9525">
            <a:noFill/>
            <a:miter lim="800000"/>
            <a:headEnd/>
            <a:tailEnd/>
          </a:ln>
        </p:spPr>
      </p:pic>
      <p:sp>
        <p:nvSpPr>
          <p:cNvPr id="7" name="TextBox 6"/>
          <p:cNvSpPr txBox="1"/>
          <p:nvPr/>
        </p:nvSpPr>
        <p:spPr>
          <a:xfrm>
            <a:off x="5998444" y="4912593"/>
            <a:ext cx="3024335" cy="646331"/>
          </a:xfrm>
          <a:prstGeom prst="rect">
            <a:avLst/>
          </a:prstGeom>
          <a:noFill/>
        </p:spPr>
        <p:txBody>
          <a:bodyPr wrap="square" rtlCol="0">
            <a:spAutoFit/>
          </a:bodyPr>
          <a:lstStyle/>
          <a:p>
            <a:r>
              <a:rPr lang="tr-TR" dirty="0" smtClean="0">
                <a:solidFill>
                  <a:schemeClr val="tx2">
                    <a:lumMod val="60000"/>
                    <a:lumOff val="40000"/>
                  </a:schemeClr>
                </a:solidFill>
              </a:rPr>
              <a:t>Blue dots are the dipoles.</a:t>
            </a:r>
          </a:p>
          <a:p>
            <a:r>
              <a:rPr lang="tr-TR" dirty="0" smtClean="0">
                <a:solidFill>
                  <a:srgbClr val="FF0000"/>
                </a:solidFill>
              </a:rPr>
              <a:t>Red circles are their radiation.</a:t>
            </a:r>
            <a:endParaRPr lang="en-US" dirty="0">
              <a:solidFill>
                <a:srgbClr val="FF0000"/>
              </a:solidFill>
            </a:endParaRPr>
          </a:p>
        </p:txBody>
      </p:sp>
      <p:pic>
        <p:nvPicPr>
          <p:cNvPr id="7171" name="Picture 3"/>
          <p:cNvPicPr>
            <a:picLocks noChangeAspect="1" noChangeArrowheads="1"/>
          </p:cNvPicPr>
          <p:nvPr/>
        </p:nvPicPr>
        <p:blipFill>
          <a:blip r:embed="rId4" cstate="print"/>
          <a:srcRect/>
          <a:stretch>
            <a:fillRect/>
          </a:stretch>
        </p:blipFill>
        <p:spPr bwMode="auto">
          <a:xfrm>
            <a:off x="5330000" y="1918249"/>
            <a:ext cx="266700" cy="314325"/>
          </a:xfrm>
          <a:prstGeom prst="rect">
            <a:avLst/>
          </a:prstGeom>
          <a:noFill/>
          <a:ln w="9525">
            <a:noFill/>
            <a:miter lim="800000"/>
            <a:headEnd/>
            <a:tailEnd/>
          </a:ln>
        </p:spPr>
      </p:pic>
      <p:pic>
        <p:nvPicPr>
          <p:cNvPr id="7172" name="Picture 4"/>
          <p:cNvPicPr>
            <a:picLocks noChangeAspect="1" noChangeArrowheads="1"/>
          </p:cNvPicPr>
          <p:nvPr/>
        </p:nvPicPr>
        <p:blipFill>
          <a:blip r:embed="rId5" cstate="print"/>
          <a:srcRect/>
          <a:stretch>
            <a:fillRect/>
          </a:stretch>
        </p:blipFill>
        <p:spPr bwMode="auto">
          <a:xfrm>
            <a:off x="107504" y="3320405"/>
            <a:ext cx="4381500" cy="828675"/>
          </a:xfrm>
          <a:prstGeom prst="rect">
            <a:avLst/>
          </a:prstGeom>
          <a:noFill/>
          <a:ln w="9525">
            <a:noFill/>
            <a:miter lim="800000"/>
            <a:headEnd/>
            <a:tailEnd/>
          </a:ln>
        </p:spPr>
      </p:pic>
      <p:pic>
        <p:nvPicPr>
          <p:cNvPr id="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5620" y="4222410"/>
            <a:ext cx="4908093" cy="718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70604" y="5008043"/>
            <a:ext cx="2559396" cy="8692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741987"/>
          </a:xfrm>
        </p:spPr>
        <p:txBody>
          <a:bodyPr>
            <a:normAutofit lnSpcReduction="10000"/>
          </a:bodyPr>
          <a:lstStyle/>
          <a:p>
            <a:r>
              <a:rPr lang="tr-TR" sz="2400" dirty="0" smtClean="0"/>
              <a:t>Evaluating the integral over x an y,</a:t>
            </a:r>
          </a:p>
          <a:p>
            <a:endParaRPr lang="tr-TR" sz="2400" b="1" dirty="0"/>
          </a:p>
          <a:p>
            <a:endParaRPr lang="tr-TR" sz="2400" b="1" dirty="0" smtClean="0"/>
          </a:p>
          <a:p>
            <a:r>
              <a:rPr lang="en-US" sz="2400" dirty="0" smtClean="0"/>
              <a:t>Integrating over x and y gives us a slice</a:t>
            </a:r>
            <a:r>
              <a:rPr lang="tr-TR" sz="2400" dirty="0" smtClean="0"/>
              <a:t> </a:t>
            </a:r>
            <a:r>
              <a:rPr lang="en-US" sz="2400" dirty="0" smtClean="0"/>
              <a:t>of dipoles </a:t>
            </a:r>
            <a:r>
              <a:rPr lang="en-US" sz="2400" dirty="0"/>
              <a:t>perpendicular to the z </a:t>
            </a:r>
            <a:r>
              <a:rPr lang="en-US" sz="2400" dirty="0" smtClean="0"/>
              <a:t>axis.</a:t>
            </a:r>
            <a:endParaRPr lang="tr-TR" sz="2400" dirty="0" smtClean="0"/>
          </a:p>
          <a:p>
            <a:r>
              <a:rPr lang="en-US" sz="2400" dirty="0" smtClean="0"/>
              <a:t>This </a:t>
            </a:r>
            <a:r>
              <a:rPr lang="en-US" sz="2400" dirty="0" smtClean="0"/>
              <a:t>slice radiates plane waves (due to the polarizing</a:t>
            </a:r>
            <a:r>
              <a:rPr lang="tr-TR" sz="2400" dirty="0" smtClean="0"/>
              <a:t> </a:t>
            </a:r>
            <a:r>
              <a:rPr lang="en-US" sz="2400" dirty="0" smtClean="0"/>
              <a:t>field acting on it) in both positive and negative z </a:t>
            </a:r>
            <a:r>
              <a:rPr lang="en-US" sz="2400" dirty="0" smtClean="0"/>
              <a:t>directions.</a:t>
            </a:r>
            <a:endParaRPr lang="tr-TR" sz="2400" dirty="0" smtClean="0"/>
          </a:p>
          <a:p>
            <a:r>
              <a:rPr lang="en-US" sz="2400" dirty="0" smtClean="0"/>
              <a:t>Each </a:t>
            </a:r>
            <a:r>
              <a:rPr lang="en-US" sz="2400" dirty="0" smtClean="0"/>
              <a:t>slice radiates a</a:t>
            </a:r>
            <a:r>
              <a:rPr lang="tr-TR" sz="2400" dirty="0" smtClean="0"/>
              <a:t> </a:t>
            </a:r>
            <a:r>
              <a:rPr lang="en-US" sz="2400" dirty="0" smtClean="0"/>
              <a:t>plane wave with a different magnitude and phase, and all this integral does is add</a:t>
            </a:r>
            <a:r>
              <a:rPr lang="tr-TR" sz="2400" dirty="0" smtClean="0"/>
              <a:t> </a:t>
            </a:r>
            <a:r>
              <a:rPr lang="en-US" sz="2400" dirty="0" smtClean="0"/>
              <a:t>these plane waves coherently.</a:t>
            </a:r>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13</a:t>
            </a:fld>
            <a:endParaRPr lang="tr-TR" dirty="0"/>
          </a:p>
        </p:txBody>
      </p:sp>
      <p:pic>
        <p:nvPicPr>
          <p:cNvPr id="3074" name="Picture 2"/>
          <p:cNvPicPr>
            <a:picLocks noChangeAspect="1" noChangeArrowheads="1"/>
          </p:cNvPicPr>
          <p:nvPr/>
        </p:nvPicPr>
        <p:blipFill>
          <a:blip r:embed="rId3" cstate="print"/>
          <a:srcRect/>
          <a:stretch>
            <a:fillRect/>
          </a:stretch>
        </p:blipFill>
        <p:spPr bwMode="auto">
          <a:xfrm>
            <a:off x="5842285" y="1772816"/>
            <a:ext cx="3190875" cy="3228975"/>
          </a:xfrm>
          <a:prstGeom prst="rect">
            <a:avLst/>
          </a:prstGeom>
          <a:noFill/>
          <a:ln w="9525">
            <a:noFill/>
            <a:miter lim="800000"/>
            <a:headEnd/>
            <a:tailEnd/>
          </a:ln>
        </p:spPr>
      </p:pic>
      <p:sp>
        <p:nvSpPr>
          <p:cNvPr id="7" name="TextBox 6"/>
          <p:cNvSpPr txBox="1"/>
          <p:nvPr/>
        </p:nvSpPr>
        <p:spPr>
          <a:xfrm>
            <a:off x="5998444" y="4912593"/>
            <a:ext cx="3024335" cy="646331"/>
          </a:xfrm>
          <a:prstGeom prst="rect">
            <a:avLst/>
          </a:prstGeom>
          <a:noFill/>
        </p:spPr>
        <p:txBody>
          <a:bodyPr wrap="square" rtlCol="0">
            <a:spAutoFit/>
          </a:bodyPr>
          <a:lstStyle/>
          <a:p>
            <a:r>
              <a:rPr lang="tr-TR" dirty="0" smtClean="0">
                <a:solidFill>
                  <a:schemeClr val="tx2">
                    <a:lumMod val="60000"/>
                    <a:lumOff val="40000"/>
                  </a:schemeClr>
                </a:solidFill>
              </a:rPr>
              <a:t>Blue dots are the dipoles.</a:t>
            </a:r>
          </a:p>
          <a:p>
            <a:r>
              <a:rPr lang="tr-TR" dirty="0" smtClean="0">
                <a:solidFill>
                  <a:srgbClr val="FF0000"/>
                </a:solidFill>
              </a:rPr>
              <a:t>Red circles are their radiation.</a:t>
            </a:r>
            <a:endParaRPr lang="en-US" dirty="0">
              <a:solidFill>
                <a:srgbClr val="FF0000"/>
              </a:solidFill>
            </a:endParaRPr>
          </a:p>
        </p:txBody>
      </p:sp>
      <p:pic>
        <p:nvPicPr>
          <p:cNvPr id="8194" name="Picture 2"/>
          <p:cNvPicPr>
            <a:picLocks noChangeAspect="1" noChangeArrowheads="1"/>
          </p:cNvPicPr>
          <p:nvPr/>
        </p:nvPicPr>
        <p:blipFill>
          <a:blip r:embed="rId4" cstate="print"/>
          <a:srcRect/>
          <a:stretch>
            <a:fillRect/>
          </a:stretch>
        </p:blipFill>
        <p:spPr bwMode="auto">
          <a:xfrm>
            <a:off x="611560" y="2276872"/>
            <a:ext cx="4962525" cy="8477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741987"/>
          </a:xfrm>
        </p:spPr>
        <p:txBody>
          <a:bodyPr>
            <a:normAutofit/>
          </a:bodyPr>
          <a:lstStyle/>
          <a:p>
            <a:r>
              <a:rPr lang="tr-TR" sz="2400" dirty="0" smtClean="0"/>
              <a:t>We can also write the total field as,</a:t>
            </a:r>
          </a:p>
          <a:p>
            <a:endParaRPr lang="tr-TR" sz="2400" dirty="0"/>
          </a:p>
          <a:p>
            <a:endParaRPr lang="tr-TR" sz="2400" dirty="0" smtClean="0"/>
          </a:p>
          <a:p>
            <a:endParaRPr lang="tr-TR" sz="2400" dirty="0"/>
          </a:p>
          <a:p>
            <a:pPr>
              <a:buNone/>
            </a:pPr>
            <a:r>
              <a:rPr lang="tr-TR" sz="2400" dirty="0" smtClean="0"/>
              <a:t>	</a:t>
            </a:r>
          </a:p>
          <a:p>
            <a:pPr>
              <a:buNone/>
            </a:pPr>
            <a:r>
              <a:rPr lang="tr-TR" sz="2400" dirty="0"/>
              <a:t>	</a:t>
            </a:r>
            <a:r>
              <a:rPr lang="tr-TR" sz="2400" dirty="0" smtClean="0"/>
              <a:t>or</a:t>
            </a:r>
            <a:endParaRPr lang="en-US" sz="2400" dirty="0" smtClean="0"/>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14</a:t>
            </a:fld>
            <a:endParaRPr lang="tr-TR" dirty="0"/>
          </a:p>
        </p:txBody>
      </p:sp>
      <p:pic>
        <p:nvPicPr>
          <p:cNvPr id="3074" name="Picture 2"/>
          <p:cNvPicPr>
            <a:picLocks noChangeAspect="1" noChangeArrowheads="1"/>
          </p:cNvPicPr>
          <p:nvPr/>
        </p:nvPicPr>
        <p:blipFill>
          <a:blip r:embed="rId3" cstate="print"/>
          <a:srcRect/>
          <a:stretch>
            <a:fillRect/>
          </a:stretch>
        </p:blipFill>
        <p:spPr bwMode="auto">
          <a:xfrm>
            <a:off x="5842285" y="1772816"/>
            <a:ext cx="3190875" cy="3228975"/>
          </a:xfrm>
          <a:prstGeom prst="rect">
            <a:avLst/>
          </a:prstGeom>
          <a:noFill/>
          <a:ln w="9525">
            <a:noFill/>
            <a:miter lim="800000"/>
            <a:headEnd/>
            <a:tailEnd/>
          </a:ln>
        </p:spPr>
      </p:pic>
      <p:sp>
        <p:nvSpPr>
          <p:cNvPr id="7" name="TextBox 6"/>
          <p:cNvSpPr txBox="1"/>
          <p:nvPr/>
        </p:nvSpPr>
        <p:spPr>
          <a:xfrm>
            <a:off x="5998444" y="4912593"/>
            <a:ext cx="3024335" cy="646331"/>
          </a:xfrm>
          <a:prstGeom prst="rect">
            <a:avLst/>
          </a:prstGeom>
          <a:noFill/>
        </p:spPr>
        <p:txBody>
          <a:bodyPr wrap="square" rtlCol="0">
            <a:spAutoFit/>
          </a:bodyPr>
          <a:lstStyle/>
          <a:p>
            <a:r>
              <a:rPr lang="tr-TR" dirty="0" smtClean="0">
                <a:solidFill>
                  <a:schemeClr val="tx2">
                    <a:lumMod val="60000"/>
                    <a:lumOff val="40000"/>
                  </a:schemeClr>
                </a:solidFill>
              </a:rPr>
              <a:t>Blue dots are the dipoles.</a:t>
            </a:r>
          </a:p>
          <a:p>
            <a:r>
              <a:rPr lang="tr-TR" dirty="0" smtClean="0">
                <a:solidFill>
                  <a:srgbClr val="FF0000"/>
                </a:solidFill>
              </a:rPr>
              <a:t>Red circles are their radiation.</a:t>
            </a:r>
            <a:endParaRPr lang="en-US" dirty="0">
              <a:solidFill>
                <a:srgbClr val="FF0000"/>
              </a:solidFill>
            </a:endParaRPr>
          </a:p>
        </p:txBody>
      </p:sp>
      <p:pic>
        <p:nvPicPr>
          <p:cNvPr id="9218" name="Picture 2"/>
          <p:cNvPicPr>
            <a:picLocks noChangeAspect="1" noChangeArrowheads="1"/>
          </p:cNvPicPr>
          <p:nvPr/>
        </p:nvPicPr>
        <p:blipFill>
          <a:blip r:embed="rId4" cstate="print"/>
          <a:srcRect/>
          <a:stretch>
            <a:fillRect/>
          </a:stretch>
        </p:blipFill>
        <p:spPr bwMode="auto">
          <a:xfrm>
            <a:off x="41565" y="2681858"/>
            <a:ext cx="5924550" cy="819150"/>
          </a:xfrm>
          <a:prstGeom prst="rect">
            <a:avLst/>
          </a:prstGeom>
          <a:noFill/>
          <a:ln w="9525">
            <a:noFill/>
            <a:miter lim="800000"/>
            <a:headEnd/>
            <a:tailEnd/>
          </a:ln>
        </p:spPr>
      </p:pic>
      <p:pic>
        <p:nvPicPr>
          <p:cNvPr id="9219" name="Picture 3"/>
          <p:cNvPicPr>
            <a:picLocks noChangeAspect="1" noChangeArrowheads="1"/>
          </p:cNvPicPr>
          <p:nvPr/>
        </p:nvPicPr>
        <p:blipFill>
          <a:blip r:embed="rId5" cstate="print"/>
          <a:srcRect/>
          <a:stretch>
            <a:fillRect/>
          </a:stretch>
        </p:blipFill>
        <p:spPr bwMode="auto">
          <a:xfrm>
            <a:off x="96985" y="4855305"/>
            <a:ext cx="3429000" cy="695325"/>
          </a:xfrm>
          <a:prstGeom prst="rect">
            <a:avLst/>
          </a:prstGeom>
          <a:noFill/>
          <a:ln w="9525">
            <a:noFill/>
            <a:miter lim="800000"/>
            <a:headEnd/>
            <a:tailEnd/>
          </a:ln>
        </p:spPr>
      </p:pic>
      <p:pic>
        <p:nvPicPr>
          <p:cNvPr id="9221" name="Picture 5"/>
          <p:cNvPicPr>
            <a:picLocks noChangeAspect="1" noChangeArrowheads="1"/>
          </p:cNvPicPr>
          <p:nvPr/>
        </p:nvPicPr>
        <p:blipFill>
          <a:blip r:embed="rId6" cstate="print"/>
          <a:srcRect/>
          <a:stretch>
            <a:fillRect/>
          </a:stretch>
        </p:blipFill>
        <p:spPr bwMode="auto">
          <a:xfrm>
            <a:off x="1115616" y="5733256"/>
            <a:ext cx="6076950" cy="7239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886003"/>
          </a:xfrm>
        </p:spPr>
        <p:txBody>
          <a:bodyPr>
            <a:normAutofit lnSpcReduction="10000"/>
          </a:bodyPr>
          <a:lstStyle/>
          <a:p>
            <a:r>
              <a:rPr lang="tr-TR" sz="2400" dirty="0" smtClean="0"/>
              <a:t> </a:t>
            </a:r>
          </a:p>
          <a:p>
            <a:endParaRPr lang="tr-TR" sz="2400" dirty="0" smtClean="0"/>
          </a:p>
          <a:p>
            <a:pPr>
              <a:buNone/>
            </a:pPr>
            <a:r>
              <a:rPr lang="tr-TR" sz="2400" dirty="0" smtClean="0"/>
              <a:t>	</a:t>
            </a:r>
            <a:r>
              <a:rPr lang="en-US" sz="2400" dirty="0" smtClean="0"/>
              <a:t>The first integral</a:t>
            </a:r>
            <a:r>
              <a:rPr lang="tr-TR" sz="2400" dirty="0" smtClean="0"/>
              <a:t> (above)</a:t>
            </a:r>
            <a:r>
              <a:rPr lang="en-US" sz="2400" dirty="0" smtClean="0"/>
              <a:t> from 0 to z</a:t>
            </a:r>
            <a:r>
              <a:rPr lang="tr-TR" sz="2400" dirty="0" smtClean="0"/>
              <a:t> </a:t>
            </a:r>
            <a:r>
              <a:rPr lang="en-US" sz="2400" dirty="0" smtClean="0"/>
              <a:t>represent forward propagating waves and originate from the dipole layers below</a:t>
            </a:r>
            <a:r>
              <a:rPr lang="tr-TR" sz="2400" dirty="0" smtClean="0"/>
              <a:t> </a:t>
            </a:r>
            <a:r>
              <a:rPr lang="en-US" sz="2400" dirty="0" smtClean="0"/>
              <a:t>z.</a:t>
            </a:r>
            <a:endParaRPr lang="tr-TR" sz="2400" dirty="0" smtClean="0"/>
          </a:p>
          <a:p>
            <a:endParaRPr lang="tr-TR" sz="2400" dirty="0"/>
          </a:p>
          <a:p>
            <a:r>
              <a:rPr lang="tr-TR" sz="2400" dirty="0" smtClean="0"/>
              <a:t> </a:t>
            </a:r>
          </a:p>
          <a:p>
            <a:endParaRPr lang="tr-TR" sz="2400" dirty="0" smtClean="0"/>
          </a:p>
          <a:p>
            <a:pPr>
              <a:buNone/>
            </a:pPr>
            <a:r>
              <a:rPr lang="tr-TR" sz="2400" dirty="0" smtClean="0"/>
              <a:t>	</a:t>
            </a:r>
            <a:r>
              <a:rPr lang="en-US" sz="2400" dirty="0" smtClean="0"/>
              <a:t>The second integral represent backward propagating waves and originate from</a:t>
            </a:r>
            <a:r>
              <a:rPr lang="tr-TR" sz="2400" dirty="0" smtClean="0"/>
              <a:t> </a:t>
            </a:r>
            <a:r>
              <a:rPr lang="en-US" sz="2400" dirty="0" smtClean="0"/>
              <a:t>layers above z.</a:t>
            </a:r>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15</a:t>
            </a:fld>
            <a:endParaRPr lang="tr-TR" dirty="0"/>
          </a:p>
        </p:txBody>
      </p:sp>
      <p:pic>
        <p:nvPicPr>
          <p:cNvPr id="10242" name="Picture 2"/>
          <p:cNvPicPr>
            <a:picLocks noChangeAspect="1" noChangeArrowheads="1"/>
          </p:cNvPicPr>
          <p:nvPr/>
        </p:nvPicPr>
        <p:blipFill>
          <a:blip r:embed="rId3" cstate="print"/>
          <a:srcRect/>
          <a:stretch>
            <a:fillRect/>
          </a:stretch>
        </p:blipFill>
        <p:spPr bwMode="auto">
          <a:xfrm>
            <a:off x="5743575" y="1844824"/>
            <a:ext cx="3400425" cy="3267075"/>
          </a:xfrm>
          <a:prstGeom prst="rect">
            <a:avLst/>
          </a:prstGeom>
          <a:noFill/>
          <a:ln w="9525">
            <a:noFill/>
            <a:miter lim="800000"/>
            <a:headEnd/>
            <a:tailEnd/>
          </a:ln>
        </p:spPr>
      </p:pic>
      <p:pic>
        <p:nvPicPr>
          <p:cNvPr id="10246" name="Picture 6"/>
          <p:cNvPicPr>
            <a:picLocks noChangeAspect="1" noChangeArrowheads="1"/>
          </p:cNvPicPr>
          <p:nvPr/>
        </p:nvPicPr>
        <p:blipFill>
          <a:blip r:embed="rId4" cstate="print"/>
          <a:srcRect/>
          <a:stretch>
            <a:fillRect/>
          </a:stretch>
        </p:blipFill>
        <p:spPr bwMode="auto">
          <a:xfrm>
            <a:off x="874192" y="4301604"/>
            <a:ext cx="2667000" cy="723900"/>
          </a:xfrm>
          <a:prstGeom prst="rect">
            <a:avLst/>
          </a:prstGeom>
          <a:noFill/>
          <a:ln w="9525">
            <a:noFill/>
            <a:miter lim="800000"/>
            <a:headEnd/>
            <a:tailEnd/>
          </a:ln>
        </p:spPr>
      </p:pic>
      <p:pic>
        <p:nvPicPr>
          <p:cNvPr id="10247" name="Picture 7"/>
          <p:cNvPicPr>
            <a:picLocks noChangeAspect="1" noChangeArrowheads="1"/>
          </p:cNvPicPr>
          <p:nvPr/>
        </p:nvPicPr>
        <p:blipFill>
          <a:blip r:embed="rId5" cstate="print"/>
          <a:srcRect/>
          <a:stretch>
            <a:fillRect/>
          </a:stretch>
        </p:blipFill>
        <p:spPr bwMode="auto">
          <a:xfrm>
            <a:off x="886892" y="1726208"/>
            <a:ext cx="2552700" cy="666750"/>
          </a:xfrm>
          <a:prstGeom prst="rect">
            <a:avLst/>
          </a:prstGeom>
          <a:noFill/>
          <a:ln w="9525">
            <a:noFill/>
            <a:miter lim="800000"/>
            <a:headEnd/>
            <a:tailEnd/>
          </a:ln>
        </p:spPr>
      </p:pic>
      <p:sp>
        <p:nvSpPr>
          <p:cNvPr id="9" name="TextBox 8"/>
          <p:cNvSpPr txBox="1"/>
          <p:nvPr/>
        </p:nvSpPr>
        <p:spPr>
          <a:xfrm>
            <a:off x="5742608" y="5013176"/>
            <a:ext cx="3528392" cy="1200329"/>
          </a:xfrm>
          <a:prstGeom prst="rect">
            <a:avLst/>
          </a:prstGeom>
          <a:noFill/>
        </p:spPr>
        <p:txBody>
          <a:bodyPr wrap="square" rtlCol="0">
            <a:spAutoFit/>
          </a:bodyPr>
          <a:lstStyle/>
          <a:p>
            <a:r>
              <a:rPr lang="en-US" dirty="0" smtClean="0">
                <a:solidFill>
                  <a:srgbClr val="FF0000"/>
                </a:solidFill>
              </a:rPr>
              <a:t>Forward and backward propagating waves originating from different</a:t>
            </a:r>
          </a:p>
          <a:p>
            <a:r>
              <a:rPr lang="en-US" dirty="0" smtClean="0">
                <a:solidFill>
                  <a:srgbClr val="FF0000"/>
                </a:solidFill>
              </a:rPr>
              <a:t>layers and contributing the total field at the observation layer</a:t>
            </a:r>
            <a:r>
              <a:rPr lang="tr-TR" dirty="0" smtClean="0">
                <a:solidFill>
                  <a:srgbClr val="FF0000"/>
                </a:solidFill>
              </a:rPr>
              <a:t>.</a:t>
            </a:r>
            <a:endParaRPr lang="en-US" dirty="0">
              <a:solidFill>
                <a:srgbClr val="FF0000"/>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187624" y="5589240"/>
            <a:ext cx="1851273" cy="752475"/>
            <a:chOff x="1187624" y="5589240"/>
            <a:chExt cx="1851273" cy="752475"/>
          </a:xfrm>
        </p:grpSpPr>
        <p:pic>
          <p:nvPicPr>
            <p:cNvPr id="10254" name="Picture 14"/>
            <p:cNvPicPr>
              <a:picLocks noChangeAspect="1" noChangeArrowheads="1"/>
            </p:cNvPicPr>
            <p:nvPr/>
          </p:nvPicPr>
          <p:blipFill>
            <a:blip r:embed="rId2" cstate="print"/>
            <a:srcRect/>
            <a:stretch>
              <a:fillRect/>
            </a:stretch>
          </p:blipFill>
          <p:spPr bwMode="auto">
            <a:xfrm>
              <a:off x="1619672" y="5589240"/>
              <a:ext cx="1419225" cy="752475"/>
            </a:xfrm>
            <a:prstGeom prst="rect">
              <a:avLst/>
            </a:prstGeom>
            <a:noFill/>
            <a:ln w="9525">
              <a:noFill/>
              <a:miter lim="800000"/>
              <a:headEnd/>
              <a:tailEnd/>
            </a:ln>
          </p:spPr>
        </p:pic>
        <p:pic>
          <p:nvPicPr>
            <p:cNvPr id="10256" name="Picture 16"/>
            <p:cNvPicPr>
              <a:picLocks noChangeAspect="1" noChangeArrowheads="1"/>
            </p:cNvPicPr>
            <p:nvPr/>
          </p:nvPicPr>
          <p:blipFill>
            <a:blip r:embed="rId3" cstate="print"/>
            <a:srcRect/>
            <a:stretch>
              <a:fillRect/>
            </a:stretch>
          </p:blipFill>
          <p:spPr bwMode="auto">
            <a:xfrm>
              <a:off x="1187624" y="5707856"/>
              <a:ext cx="438150" cy="419100"/>
            </a:xfrm>
            <a:prstGeom prst="rect">
              <a:avLst/>
            </a:prstGeom>
            <a:noFill/>
            <a:ln w="9525">
              <a:noFill/>
              <a:miter lim="800000"/>
              <a:headEnd/>
              <a:tailEnd/>
            </a:ln>
          </p:spPr>
        </p:pic>
      </p:grpSp>
      <p:pic>
        <p:nvPicPr>
          <p:cNvPr id="10252" name="Picture 12"/>
          <p:cNvPicPr>
            <a:picLocks noChangeAspect="1" noChangeArrowheads="1"/>
          </p:cNvPicPr>
          <p:nvPr/>
        </p:nvPicPr>
        <p:blipFill>
          <a:blip r:embed="rId4" cstate="print"/>
          <a:srcRect/>
          <a:stretch>
            <a:fillRect/>
          </a:stretch>
        </p:blipFill>
        <p:spPr bwMode="auto">
          <a:xfrm>
            <a:off x="323528" y="4293096"/>
            <a:ext cx="2952750" cy="809625"/>
          </a:xfrm>
          <a:prstGeom prst="rect">
            <a:avLst/>
          </a:prstGeom>
          <a:noFill/>
          <a:ln w="9525">
            <a:noFill/>
            <a:miter lim="800000"/>
            <a:headEnd/>
            <a:tailEnd/>
          </a:ln>
        </p:spPr>
      </p:pic>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741987"/>
          </a:xfrm>
        </p:spPr>
        <p:txBody>
          <a:bodyPr>
            <a:normAutofit/>
          </a:bodyPr>
          <a:lstStyle/>
          <a:p>
            <a:r>
              <a:rPr lang="tr-TR" sz="2400" dirty="0" smtClean="0"/>
              <a:t>Using                             as the trial solution, we get</a:t>
            </a:r>
          </a:p>
          <a:p>
            <a:endParaRPr lang="tr-TR" sz="2400" dirty="0"/>
          </a:p>
          <a:p>
            <a:endParaRPr lang="tr-TR" sz="2400" dirty="0" smtClean="0"/>
          </a:p>
          <a:p>
            <a:endParaRPr lang="tr-TR" sz="2400" dirty="0"/>
          </a:p>
          <a:p>
            <a:r>
              <a:rPr lang="tr-TR" sz="2400" dirty="0" smtClean="0"/>
              <a:t>This result indicates</a:t>
            </a:r>
          </a:p>
          <a:p>
            <a:pPr>
              <a:buNone/>
            </a:pPr>
            <a:r>
              <a:rPr lang="tr-TR" sz="2400" dirty="0"/>
              <a:t>	</a:t>
            </a:r>
            <a:r>
              <a:rPr lang="tr-TR" sz="2400" dirty="0" smtClean="0"/>
              <a:t>			and</a:t>
            </a:r>
          </a:p>
          <a:p>
            <a:pPr>
              <a:buNone/>
            </a:pPr>
            <a:endParaRPr lang="tr-TR" sz="2400" dirty="0"/>
          </a:p>
          <a:p>
            <a:pPr>
              <a:buNone/>
            </a:pPr>
            <a:r>
              <a:rPr lang="tr-TR" sz="2400" dirty="0" smtClean="0"/>
              <a:t>	which gives</a:t>
            </a:r>
          </a:p>
          <a:p>
            <a:pPr>
              <a:buNone/>
            </a:pPr>
            <a:r>
              <a:rPr lang="tr-TR" sz="2400" dirty="0"/>
              <a:t>	</a:t>
            </a:r>
            <a:r>
              <a:rPr lang="tr-TR" sz="2400" dirty="0" smtClean="0"/>
              <a:t>			and</a:t>
            </a:r>
            <a:endParaRPr lang="en-US" sz="2400" dirty="0" smtClean="0"/>
          </a:p>
        </p:txBody>
      </p:sp>
      <p:pic>
        <p:nvPicPr>
          <p:cNvPr id="1026" name="Picture 2" descr="C:\Users\Serhat\Documents\Dropbox\Research\Latex\Ewald-Oseen extinction theorem\pictures\koc.png"/>
          <p:cNvPicPr>
            <a:picLocks noChangeAspect="1" noChangeArrowheads="1"/>
          </p:cNvPicPr>
          <p:nvPr/>
        </p:nvPicPr>
        <p:blipFill>
          <a:blip r:embed="rId5"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16</a:t>
            </a:fld>
            <a:endParaRPr lang="tr-TR" dirty="0"/>
          </a:p>
        </p:txBody>
      </p:sp>
      <p:pic>
        <p:nvPicPr>
          <p:cNvPr id="10242" name="Picture 2"/>
          <p:cNvPicPr>
            <a:picLocks noChangeAspect="1" noChangeArrowheads="1"/>
          </p:cNvPicPr>
          <p:nvPr/>
        </p:nvPicPr>
        <p:blipFill>
          <a:blip r:embed="rId6" cstate="print"/>
          <a:srcRect/>
          <a:stretch>
            <a:fillRect/>
          </a:stretch>
        </p:blipFill>
        <p:spPr bwMode="auto">
          <a:xfrm>
            <a:off x="5743575" y="1844824"/>
            <a:ext cx="3400425" cy="3267075"/>
          </a:xfrm>
          <a:prstGeom prst="rect">
            <a:avLst/>
          </a:prstGeom>
          <a:noFill/>
          <a:ln w="9525">
            <a:noFill/>
            <a:miter lim="800000"/>
            <a:headEnd/>
            <a:tailEnd/>
          </a:ln>
        </p:spPr>
      </p:pic>
      <p:pic>
        <p:nvPicPr>
          <p:cNvPr id="10248" name="Picture 8"/>
          <p:cNvPicPr>
            <a:picLocks noChangeAspect="1" noChangeArrowheads="1"/>
          </p:cNvPicPr>
          <p:nvPr/>
        </p:nvPicPr>
        <p:blipFill>
          <a:blip r:embed="rId7" cstate="print"/>
          <a:srcRect/>
          <a:stretch>
            <a:fillRect/>
          </a:stretch>
        </p:blipFill>
        <p:spPr bwMode="auto">
          <a:xfrm>
            <a:off x="1586880" y="1798216"/>
            <a:ext cx="1905000" cy="542925"/>
          </a:xfrm>
          <a:prstGeom prst="rect">
            <a:avLst/>
          </a:prstGeom>
          <a:noFill/>
          <a:ln w="9525">
            <a:noFill/>
            <a:miter lim="800000"/>
            <a:headEnd/>
            <a:tailEnd/>
          </a:ln>
        </p:spPr>
      </p:pic>
      <p:pic>
        <p:nvPicPr>
          <p:cNvPr id="10250" name="Picture 10"/>
          <p:cNvPicPr>
            <a:picLocks noChangeAspect="1" noChangeArrowheads="1"/>
          </p:cNvPicPr>
          <p:nvPr/>
        </p:nvPicPr>
        <p:blipFill>
          <a:blip r:embed="rId8" cstate="print"/>
          <a:srcRect/>
          <a:stretch>
            <a:fillRect/>
          </a:stretch>
        </p:blipFill>
        <p:spPr bwMode="auto">
          <a:xfrm>
            <a:off x="251520" y="2852936"/>
            <a:ext cx="5695950" cy="885825"/>
          </a:xfrm>
          <a:prstGeom prst="rect">
            <a:avLst/>
          </a:prstGeom>
          <a:noFill/>
          <a:ln w="9525">
            <a:noFill/>
            <a:miter lim="800000"/>
            <a:headEnd/>
            <a:tailEnd/>
          </a:ln>
        </p:spPr>
      </p:pic>
      <p:pic>
        <p:nvPicPr>
          <p:cNvPr id="10251" name="Picture 11"/>
          <p:cNvPicPr>
            <a:picLocks noChangeAspect="1" noChangeArrowheads="1"/>
          </p:cNvPicPr>
          <p:nvPr/>
        </p:nvPicPr>
        <p:blipFill>
          <a:blip r:embed="rId9" cstate="print"/>
          <a:srcRect/>
          <a:stretch>
            <a:fillRect/>
          </a:stretch>
        </p:blipFill>
        <p:spPr bwMode="auto">
          <a:xfrm>
            <a:off x="3817987" y="4339704"/>
            <a:ext cx="1762125" cy="771525"/>
          </a:xfrm>
          <a:prstGeom prst="rect">
            <a:avLst/>
          </a:prstGeom>
          <a:noFill/>
          <a:ln w="9525">
            <a:noFill/>
            <a:miter lim="800000"/>
            <a:headEnd/>
            <a:tailEnd/>
          </a:ln>
        </p:spPr>
      </p:pic>
      <p:pic>
        <p:nvPicPr>
          <p:cNvPr id="10257" name="Picture 17"/>
          <p:cNvPicPr>
            <a:picLocks noChangeAspect="1" noChangeArrowheads="1"/>
          </p:cNvPicPr>
          <p:nvPr/>
        </p:nvPicPr>
        <p:blipFill>
          <a:blip r:embed="rId10" cstate="print"/>
          <a:srcRect/>
          <a:stretch>
            <a:fillRect/>
          </a:stretch>
        </p:blipFill>
        <p:spPr bwMode="auto">
          <a:xfrm>
            <a:off x="3923928" y="5830664"/>
            <a:ext cx="1924050" cy="3524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57200" y="1855365"/>
            <a:ext cx="5338936" cy="4741987"/>
          </a:xfrm>
        </p:spPr>
        <p:txBody>
          <a:bodyPr>
            <a:normAutofit/>
          </a:bodyPr>
          <a:lstStyle/>
          <a:p>
            <a:r>
              <a:rPr lang="tr-TR" sz="2400" dirty="0" smtClean="0"/>
              <a:t>We can also find</a:t>
            </a:r>
          </a:p>
          <a:p>
            <a:endParaRPr lang="tr-TR" sz="2400" dirty="0"/>
          </a:p>
          <a:p>
            <a:endParaRPr lang="tr-TR" sz="2400" dirty="0" smtClean="0"/>
          </a:p>
          <a:p>
            <a:endParaRPr lang="tr-TR" sz="2400" dirty="0"/>
          </a:p>
          <a:p>
            <a:endParaRPr lang="tr-TR" sz="2400" dirty="0" smtClean="0"/>
          </a:p>
          <a:p>
            <a:pPr>
              <a:buNone/>
            </a:pPr>
            <a:r>
              <a:rPr lang="tr-TR" sz="2400" dirty="0"/>
              <a:t>	</a:t>
            </a:r>
            <a:r>
              <a:rPr lang="tr-TR" sz="2400" dirty="0" smtClean="0"/>
              <a:t>which is exactly what we were looking for. The fields generated by the dipoles exactly cancel the incident field, leaving behind a wave that propagates at a speed of c/n!</a:t>
            </a:r>
            <a:endParaRPr lang="en-US" sz="2400" dirty="0" smtClean="0"/>
          </a:p>
        </p:txBody>
      </p:sp>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17</a:t>
            </a:fld>
            <a:endParaRPr lang="tr-TR" dirty="0"/>
          </a:p>
        </p:txBody>
      </p:sp>
      <p:pic>
        <p:nvPicPr>
          <p:cNvPr id="10242" name="Picture 2"/>
          <p:cNvPicPr>
            <a:picLocks noChangeAspect="1" noChangeArrowheads="1"/>
          </p:cNvPicPr>
          <p:nvPr/>
        </p:nvPicPr>
        <p:blipFill>
          <a:blip r:embed="rId3" cstate="print"/>
          <a:srcRect/>
          <a:stretch>
            <a:fillRect/>
          </a:stretch>
        </p:blipFill>
        <p:spPr bwMode="auto">
          <a:xfrm>
            <a:off x="5743575" y="1844824"/>
            <a:ext cx="3400425" cy="3267075"/>
          </a:xfrm>
          <a:prstGeom prst="rect">
            <a:avLst/>
          </a:prstGeom>
          <a:noFill/>
          <a:ln w="9525">
            <a:noFill/>
            <a:miter lim="800000"/>
            <a:headEnd/>
            <a:tailEnd/>
          </a:ln>
        </p:spPr>
      </p:pic>
      <p:pic>
        <p:nvPicPr>
          <p:cNvPr id="11267" name="Picture 3"/>
          <p:cNvPicPr>
            <a:picLocks noChangeAspect="1" noChangeArrowheads="1"/>
          </p:cNvPicPr>
          <p:nvPr/>
        </p:nvPicPr>
        <p:blipFill>
          <a:blip r:embed="rId4" cstate="print"/>
          <a:srcRect/>
          <a:stretch>
            <a:fillRect/>
          </a:stretch>
        </p:blipFill>
        <p:spPr bwMode="auto">
          <a:xfrm>
            <a:off x="251520" y="2441451"/>
            <a:ext cx="5600700" cy="771525"/>
          </a:xfrm>
          <a:prstGeom prst="rect">
            <a:avLst/>
          </a:prstGeom>
          <a:noFill/>
          <a:ln w="9525">
            <a:noFill/>
            <a:miter lim="800000"/>
            <a:headEnd/>
            <a:tailEnd/>
          </a:ln>
        </p:spPr>
      </p:pic>
      <p:pic>
        <p:nvPicPr>
          <p:cNvPr id="11268" name="Picture 4"/>
          <p:cNvPicPr>
            <a:picLocks noChangeAspect="1" noChangeArrowheads="1"/>
          </p:cNvPicPr>
          <p:nvPr/>
        </p:nvPicPr>
        <p:blipFill>
          <a:blip r:embed="rId5" cstate="print"/>
          <a:srcRect/>
          <a:stretch>
            <a:fillRect/>
          </a:stretch>
        </p:blipFill>
        <p:spPr bwMode="auto">
          <a:xfrm>
            <a:off x="958900" y="3266306"/>
            <a:ext cx="3333750" cy="6667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57200" y="1855365"/>
            <a:ext cx="5338936" cy="4741987"/>
          </a:xfrm>
        </p:spPr>
        <p:txBody>
          <a:bodyPr>
            <a:normAutofit/>
          </a:bodyPr>
          <a:lstStyle/>
          <a:p>
            <a:r>
              <a:rPr lang="tr-TR" sz="2400" dirty="0" smtClean="0"/>
              <a:t>A similar derivation leads to the reflected field:</a:t>
            </a:r>
          </a:p>
          <a:p>
            <a:endParaRPr lang="tr-TR" sz="2400" dirty="0"/>
          </a:p>
          <a:p>
            <a:endParaRPr lang="tr-TR" sz="2400" dirty="0" smtClean="0"/>
          </a:p>
          <a:p>
            <a:endParaRPr lang="tr-TR" sz="2400" dirty="0" smtClean="0"/>
          </a:p>
          <a:p>
            <a:endParaRPr lang="tr-TR" sz="2400" dirty="0"/>
          </a:p>
        </p:txBody>
      </p:sp>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18</a:t>
            </a:fld>
            <a:endParaRPr lang="tr-TR" dirty="0"/>
          </a:p>
        </p:txBody>
      </p:sp>
      <p:pic>
        <p:nvPicPr>
          <p:cNvPr id="10242" name="Picture 2"/>
          <p:cNvPicPr>
            <a:picLocks noChangeAspect="1" noChangeArrowheads="1"/>
          </p:cNvPicPr>
          <p:nvPr/>
        </p:nvPicPr>
        <p:blipFill>
          <a:blip r:embed="rId3" cstate="print"/>
          <a:srcRect/>
          <a:stretch>
            <a:fillRect/>
          </a:stretch>
        </p:blipFill>
        <p:spPr bwMode="auto">
          <a:xfrm>
            <a:off x="5743575" y="1844824"/>
            <a:ext cx="3400425" cy="3267075"/>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467544" y="2706513"/>
            <a:ext cx="4968552" cy="1032164"/>
          </a:xfrm>
          <a:prstGeom prst="rect">
            <a:avLst/>
          </a:prstGeom>
          <a:noFill/>
          <a:ln w="9525">
            <a:noFill/>
            <a:miter lim="800000"/>
            <a:headEnd/>
            <a:tailEnd/>
          </a:ln>
        </p:spPr>
      </p:pic>
    </p:spTree>
    <p:extLst>
      <p:ext uri="{BB962C8B-B14F-4D97-AF65-F5344CB8AC3E}">
        <p14:creationId xmlns:p14="http://schemas.microsoft.com/office/powerpoint/2010/main" val="414717113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57200" y="1855365"/>
            <a:ext cx="5338936" cy="4741987"/>
          </a:xfrm>
        </p:spPr>
        <p:txBody>
          <a:bodyPr>
            <a:normAutofit/>
          </a:bodyPr>
          <a:lstStyle/>
          <a:p>
            <a:r>
              <a:rPr lang="tr-TR" sz="2400" dirty="0" smtClean="0"/>
              <a:t>A few scientists who </a:t>
            </a:r>
            <a:r>
              <a:rPr lang="tr-TR" sz="2400" dirty="0" smtClean="0"/>
              <a:t>initially got </a:t>
            </a:r>
            <a:r>
              <a:rPr lang="tr-TR" sz="2400" dirty="0" smtClean="0"/>
              <a:t>the theorem wrong:</a:t>
            </a:r>
          </a:p>
          <a:p>
            <a:pPr lvl="1"/>
            <a:r>
              <a:rPr lang="tr-TR" sz="2000" dirty="0" smtClean="0"/>
              <a:t>Max Born</a:t>
            </a:r>
          </a:p>
          <a:p>
            <a:pPr lvl="1"/>
            <a:r>
              <a:rPr lang="tr-TR" sz="2000" dirty="0" smtClean="0"/>
              <a:t>Emil Wolf</a:t>
            </a:r>
          </a:p>
          <a:p>
            <a:pPr lvl="1"/>
            <a:r>
              <a:rPr lang="tr-TR" sz="2000" dirty="0" smtClean="0"/>
              <a:t>John David Jackson</a:t>
            </a:r>
          </a:p>
          <a:p>
            <a:pPr lvl="1"/>
            <a:r>
              <a:rPr lang="tr-TR" sz="2000" dirty="0" smtClean="0"/>
              <a:t>Paul Peter Ewald</a:t>
            </a:r>
          </a:p>
          <a:p>
            <a:pPr lvl="1"/>
            <a:r>
              <a:rPr lang="tr-TR" sz="2000" dirty="0" smtClean="0"/>
              <a:t>Carl Wilhelm Oseen</a:t>
            </a:r>
          </a:p>
          <a:p>
            <a:pPr lvl="1"/>
            <a:r>
              <a:rPr lang="tr-TR" sz="2000" dirty="0" smtClean="0"/>
              <a:t>Melvin Lax</a:t>
            </a:r>
          </a:p>
          <a:p>
            <a:pPr lvl="1"/>
            <a:r>
              <a:rPr lang="tr-TR" sz="2000" dirty="0" smtClean="0"/>
              <a:t>Leon Rosenfeld</a:t>
            </a:r>
          </a:p>
          <a:p>
            <a:pPr lvl="1"/>
            <a:r>
              <a:rPr lang="tr-TR" sz="2000" dirty="0" smtClean="0"/>
              <a:t>Victor Frederick Weisskopf</a:t>
            </a:r>
          </a:p>
          <a:p>
            <a:endParaRPr lang="tr-TR" sz="2400" dirty="0" smtClean="0"/>
          </a:p>
          <a:p>
            <a:endParaRPr lang="en-US" sz="2400" dirty="0" smtClean="0"/>
          </a:p>
        </p:txBody>
      </p:sp>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19</a:t>
            </a:fld>
            <a:endParaRPr lang="tr-TR" dirty="0"/>
          </a:p>
        </p:txBody>
      </p:sp>
      <p:pic>
        <p:nvPicPr>
          <p:cNvPr id="10242" name="Picture 2"/>
          <p:cNvPicPr>
            <a:picLocks noChangeAspect="1" noChangeArrowheads="1"/>
          </p:cNvPicPr>
          <p:nvPr/>
        </p:nvPicPr>
        <p:blipFill>
          <a:blip r:embed="rId3" cstate="print"/>
          <a:srcRect/>
          <a:stretch>
            <a:fillRect/>
          </a:stretch>
        </p:blipFill>
        <p:spPr bwMode="auto">
          <a:xfrm>
            <a:off x="5743575" y="1844824"/>
            <a:ext cx="3400425" cy="3267075"/>
          </a:xfrm>
          <a:prstGeom prst="rect">
            <a:avLst/>
          </a:prstGeom>
          <a:noFill/>
          <a:ln w="9525">
            <a:noFill/>
            <a:miter lim="800000"/>
            <a:headEnd/>
            <a:tailEnd/>
          </a:ln>
        </p:spPr>
      </p:pic>
    </p:spTree>
    <p:extLst>
      <p:ext uri="{BB962C8B-B14F-4D97-AF65-F5344CB8AC3E}">
        <p14:creationId xmlns:p14="http://schemas.microsoft.com/office/powerpoint/2010/main" val="2679393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5610225" y="1700808"/>
            <a:ext cx="3533775" cy="3257550"/>
          </a:xfrm>
          <a:prstGeom prst="rect">
            <a:avLst/>
          </a:prstGeom>
          <a:noFill/>
          <a:ln w="9525">
            <a:noFill/>
            <a:miter lim="800000"/>
            <a:headEnd/>
            <a:tailEnd/>
          </a:ln>
        </p:spPr>
      </p:pic>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525963"/>
          </a:xfrm>
        </p:spPr>
        <p:txBody>
          <a:bodyPr>
            <a:normAutofit/>
          </a:bodyPr>
          <a:lstStyle/>
          <a:p>
            <a:r>
              <a:rPr lang="en-US" sz="2400" dirty="0" smtClean="0"/>
              <a:t>An electromagnetic plane wave is incident on a dielectric-vacuum interface. As a result, a reflected wave and a transmitted wave are generated.</a:t>
            </a:r>
            <a:r>
              <a:rPr lang="tr-TR" sz="2400" dirty="0" smtClean="0"/>
              <a:t> We can easily calculate the properties (amplitudes, propagation directions, </a:t>
            </a:r>
            <a:r>
              <a:rPr lang="tr-TR" sz="2400" dirty="0" smtClean="0"/>
              <a:t>speeds) </a:t>
            </a:r>
            <a:r>
              <a:rPr lang="tr-TR" sz="2400" dirty="0" smtClean="0"/>
              <a:t>of these waves using Maxwell’s equations.</a:t>
            </a:r>
          </a:p>
        </p:txBody>
      </p:sp>
      <p:pic>
        <p:nvPicPr>
          <p:cNvPr id="1026" name="Picture 2" descr="C:\Users\Serhat\Documents\Dropbox\Research\Latex\Ewald-Oseen extinction theorem\pictures\koc.png"/>
          <p:cNvPicPr>
            <a:picLocks noChangeAspect="1" noChangeArrowheads="1"/>
          </p:cNvPicPr>
          <p:nvPr/>
        </p:nvPicPr>
        <p:blipFill>
          <a:blip r:embed="rId4"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57200" y="1855365"/>
            <a:ext cx="8147248" cy="4813995"/>
          </a:xfrm>
        </p:spPr>
        <p:txBody>
          <a:bodyPr>
            <a:normAutofit fontScale="92500"/>
          </a:bodyPr>
          <a:lstStyle/>
          <a:p>
            <a:r>
              <a:rPr lang="en-US" sz="2400" dirty="0" smtClean="0"/>
              <a:t>[1] </a:t>
            </a:r>
            <a:r>
              <a:rPr lang="en-US" sz="2400" dirty="0" err="1" smtClean="0"/>
              <a:t>Fearn</a:t>
            </a:r>
            <a:r>
              <a:rPr lang="en-US" sz="2400" dirty="0" smtClean="0"/>
              <a:t>, H., James, D. F., </a:t>
            </a:r>
            <a:r>
              <a:rPr lang="en-US" sz="2400" dirty="0" err="1" smtClean="0"/>
              <a:t>Milonni</a:t>
            </a:r>
            <a:r>
              <a:rPr lang="en-US" sz="2400" dirty="0" smtClean="0"/>
              <a:t>, P. W. (1996). Microscopic approach to</a:t>
            </a:r>
            <a:r>
              <a:rPr lang="tr-TR" sz="2400" dirty="0" smtClean="0"/>
              <a:t> </a:t>
            </a:r>
            <a:r>
              <a:rPr lang="en-US" sz="2400" dirty="0" smtClean="0"/>
              <a:t>reflection, transmission, and the </a:t>
            </a:r>
            <a:r>
              <a:rPr lang="en-US" sz="2400" dirty="0" err="1" smtClean="0"/>
              <a:t>Ewald-Oseen</a:t>
            </a:r>
            <a:r>
              <a:rPr lang="en-US" sz="2400" dirty="0" smtClean="0"/>
              <a:t> extinction theorem. American</a:t>
            </a:r>
            <a:r>
              <a:rPr lang="tr-TR" sz="2400" dirty="0" smtClean="0"/>
              <a:t> </a:t>
            </a:r>
            <a:r>
              <a:rPr lang="en-US" sz="2400" dirty="0" smtClean="0"/>
              <a:t>Journal of Physics, 64(8), 986-994.</a:t>
            </a:r>
          </a:p>
          <a:p>
            <a:r>
              <a:rPr lang="en-US" sz="2400" dirty="0" smtClean="0"/>
              <a:t>[2] </a:t>
            </a:r>
            <a:r>
              <a:rPr lang="en-US" sz="2400" dirty="0" err="1" smtClean="0"/>
              <a:t>Mansuripur</a:t>
            </a:r>
            <a:r>
              <a:rPr lang="en-US" sz="2400" dirty="0" smtClean="0"/>
              <a:t>, M. (1998). The </a:t>
            </a:r>
            <a:r>
              <a:rPr lang="en-US" sz="2400" dirty="0" err="1" smtClean="0"/>
              <a:t>EwaldOseen</a:t>
            </a:r>
            <a:r>
              <a:rPr lang="en-US" sz="2400" dirty="0" smtClean="0"/>
              <a:t> Extinction Theorem. Optics</a:t>
            </a:r>
            <a:r>
              <a:rPr lang="tr-TR" sz="2400" dirty="0" smtClean="0"/>
              <a:t> </a:t>
            </a:r>
            <a:r>
              <a:rPr lang="en-US" sz="2400" dirty="0" smtClean="0"/>
              <a:t>and</a:t>
            </a:r>
            <a:r>
              <a:rPr lang="tr-TR" sz="2400" dirty="0"/>
              <a:t> </a:t>
            </a:r>
            <a:r>
              <a:rPr lang="en-US" sz="2400" dirty="0" smtClean="0"/>
              <a:t>Photonics News, 9(8), 50-55.</a:t>
            </a:r>
          </a:p>
          <a:p>
            <a:r>
              <a:rPr lang="en-US" sz="2400" dirty="0" smtClean="0"/>
              <a:t>[3] Jackson, J. D., Jackson, J. D. (1962). Classical electrodynamics (Vol. 3). New</a:t>
            </a:r>
            <a:r>
              <a:rPr lang="tr-TR" sz="2400" dirty="0" smtClean="0"/>
              <a:t> </a:t>
            </a:r>
            <a:r>
              <a:rPr lang="en-US" sz="2400" dirty="0" smtClean="0"/>
              <a:t>York etc.: Wiley.</a:t>
            </a:r>
          </a:p>
          <a:p>
            <a:r>
              <a:rPr lang="en-US" sz="2400" dirty="0" smtClean="0"/>
              <a:t>[4] Griffiths, D. J., Reed College. (1999). Introduction to</a:t>
            </a:r>
            <a:r>
              <a:rPr lang="tr-TR" sz="2400" dirty="0" smtClean="0"/>
              <a:t> </a:t>
            </a:r>
            <a:r>
              <a:rPr lang="en-US" sz="2400" dirty="0" smtClean="0"/>
              <a:t>electrodynamics (Vol.</a:t>
            </a:r>
            <a:r>
              <a:rPr lang="tr-TR" sz="2400" dirty="0" smtClean="0"/>
              <a:t> </a:t>
            </a:r>
            <a:r>
              <a:rPr lang="en-US" sz="2400" dirty="0" smtClean="0"/>
              <a:t>3). Upper Saddle River, NJ: Prentice Hall.</a:t>
            </a:r>
          </a:p>
          <a:p>
            <a:r>
              <a:rPr lang="en-US" sz="2400" dirty="0" smtClean="0"/>
              <a:t>[5] </a:t>
            </a:r>
            <a:r>
              <a:rPr lang="en-US" sz="2400" dirty="0" err="1" smtClean="0"/>
              <a:t>Pattanayak</a:t>
            </a:r>
            <a:r>
              <a:rPr lang="en-US" sz="2400" dirty="0" smtClean="0"/>
              <a:t>, D. N., Wolf, E. (1972). General form and a new interpretation of</a:t>
            </a:r>
            <a:r>
              <a:rPr lang="tr-TR" sz="2400" dirty="0" smtClean="0"/>
              <a:t> </a:t>
            </a:r>
            <a:r>
              <a:rPr lang="en-US" sz="2400" dirty="0" smtClean="0"/>
              <a:t>the </a:t>
            </a:r>
            <a:r>
              <a:rPr lang="en-US" sz="2400" dirty="0" err="1" smtClean="0"/>
              <a:t>Ewald-Oseen</a:t>
            </a:r>
            <a:r>
              <a:rPr lang="en-US" sz="2400" dirty="0" smtClean="0"/>
              <a:t> extinction theorem. Optics Communications, 6(3), 217-220.</a:t>
            </a:r>
          </a:p>
        </p:txBody>
      </p:sp>
      <p:sp>
        <p:nvSpPr>
          <p:cNvPr id="2" name="Title 1"/>
          <p:cNvSpPr>
            <a:spLocks noGrp="1"/>
          </p:cNvSpPr>
          <p:nvPr>
            <p:ph type="title"/>
          </p:nvPr>
        </p:nvSpPr>
        <p:spPr>
          <a:xfrm>
            <a:off x="457200" y="629816"/>
            <a:ext cx="8229600" cy="1143000"/>
          </a:xfrm>
        </p:spPr>
        <p:txBody>
          <a:bodyPr/>
          <a:lstStyle/>
          <a:p>
            <a:r>
              <a:rPr lang="tr-TR" dirty="0" smtClean="0"/>
              <a:t>References</a:t>
            </a:r>
            <a:endParaRPr lang="en-US" dirty="0"/>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20</a:t>
            </a:fld>
            <a:endParaRPr lang="tr-TR"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5610225" y="1700808"/>
            <a:ext cx="3533775" cy="3257550"/>
          </a:xfrm>
          <a:prstGeom prst="rect">
            <a:avLst/>
          </a:prstGeom>
          <a:noFill/>
          <a:ln w="9525">
            <a:noFill/>
            <a:miter lim="800000"/>
            <a:headEnd/>
            <a:tailEnd/>
          </a:ln>
        </p:spPr>
      </p:pic>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525963"/>
          </a:xfrm>
        </p:spPr>
        <p:txBody>
          <a:bodyPr>
            <a:normAutofit/>
          </a:bodyPr>
          <a:lstStyle/>
          <a:p>
            <a:r>
              <a:rPr lang="en-US" sz="2400" dirty="0" smtClean="0"/>
              <a:t>The reflection occurs at the same angle as the angle of incidence.</a:t>
            </a:r>
            <a:endParaRPr lang="tr-TR" sz="2400" dirty="0" smtClean="0"/>
          </a:p>
          <a:p>
            <a:endParaRPr lang="en-US" sz="2400" dirty="0" smtClean="0"/>
          </a:p>
          <a:p>
            <a:r>
              <a:rPr lang="en-US" sz="2400" dirty="0" smtClean="0"/>
              <a:t>Transmitted wave travels at a different angle and at a slower speed (</a:t>
            </a:r>
            <a:r>
              <a:rPr lang="en-US" sz="2400" dirty="0" err="1" smtClean="0"/>
              <a:t>c/n</a:t>
            </a:r>
            <a:r>
              <a:rPr lang="en-US" sz="2400" dirty="0" smtClean="0"/>
              <a:t>).</a:t>
            </a:r>
            <a:endParaRPr lang="tr-TR" sz="2400" dirty="0" smtClean="0"/>
          </a:p>
          <a:p>
            <a:endParaRPr lang="en-US" sz="2400" dirty="0" smtClean="0"/>
          </a:p>
          <a:p>
            <a:r>
              <a:rPr lang="en-US" sz="2400" dirty="0" smtClean="0"/>
              <a:t>Both the transmitted and the reflected waves are still plane waves.</a:t>
            </a:r>
            <a:endParaRPr lang="tr-TR" sz="2400" dirty="0" smtClean="0"/>
          </a:p>
          <a:p>
            <a:endParaRPr lang="en-US" sz="2400" dirty="0" smtClean="0"/>
          </a:p>
        </p:txBody>
      </p:sp>
      <p:pic>
        <p:nvPicPr>
          <p:cNvPr id="1026" name="Picture 2" descr="C:\Users\Serhat\Documents\Dropbox\Research\Latex\Ewald-Oseen extinction theorem\pictures\koc.png"/>
          <p:cNvPicPr>
            <a:picLocks noChangeAspect="1" noChangeArrowheads="1"/>
          </p:cNvPicPr>
          <p:nvPr/>
        </p:nvPicPr>
        <p:blipFill>
          <a:blip r:embed="rId3" cstate="print"/>
          <a:srcRect/>
          <a:stretch>
            <a:fillRect/>
          </a:stretch>
        </p:blipFill>
        <p:spPr bwMode="auto">
          <a:xfrm>
            <a:off x="0" y="0"/>
            <a:ext cx="1868384" cy="476672"/>
          </a:xfrm>
          <a:prstGeom prst="rect">
            <a:avLst/>
          </a:prstGeom>
          <a:noFill/>
        </p:spPr>
      </p:pic>
      <p:sp>
        <p:nvSpPr>
          <p:cNvPr id="6" name="TextBox 5"/>
          <p:cNvSpPr txBox="1"/>
          <p:nvPr/>
        </p:nvSpPr>
        <p:spPr>
          <a:xfrm>
            <a:off x="899592" y="5733256"/>
            <a:ext cx="7416824" cy="707886"/>
          </a:xfrm>
          <a:prstGeom prst="rect">
            <a:avLst/>
          </a:prstGeom>
          <a:noFill/>
        </p:spPr>
        <p:txBody>
          <a:bodyPr wrap="square" rtlCol="0">
            <a:spAutoFit/>
          </a:bodyPr>
          <a:lstStyle/>
          <a:p>
            <a:r>
              <a:rPr lang="tr-TR" sz="4000" dirty="0" smtClean="0">
                <a:solidFill>
                  <a:srgbClr val="FF0000"/>
                </a:solidFill>
              </a:rPr>
              <a:t>These are remarkable conclusions!</a:t>
            </a:r>
            <a:endParaRPr lang="en-US" sz="4000" dirty="0">
              <a:solidFill>
                <a:srgbClr val="FF0000"/>
              </a:solidFill>
            </a:endParaRPr>
          </a:p>
        </p:txBody>
      </p:sp>
      <p:sp>
        <p:nvSpPr>
          <p:cNvPr id="7" name="Slide Number Placeholder 6"/>
          <p:cNvSpPr>
            <a:spLocks noGrp="1"/>
          </p:cNvSpPr>
          <p:nvPr>
            <p:ph type="sldNum" sz="quarter" idx="12"/>
          </p:nvPr>
        </p:nvSpPr>
        <p:spPr/>
        <p:txBody>
          <a:bodyPr/>
          <a:lstStyle/>
          <a:p>
            <a:fld id="{C93C019C-9995-4FD8-BF6B-2E48EE6A5509}" type="slidenum">
              <a:rPr lang="tr-TR" smtClean="0"/>
              <a:pPr/>
              <a:t>3</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5610225" y="1700808"/>
            <a:ext cx="3533775" cy="3257550"/>
          </a:xfrm>
          <a:prstGeom prst="rect">
            <a:avLst/>
          </a:prstGeom>
          <a:noFill/>
          <a:ln w="9525">
            <a:noFill/>
            <a:miter lim="800000"/>
            <a:headEnd/>
            <a:tailEnd/>
          </a:ln>
        </p:spPr>
      </p:pic>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525963"/>
          </a:xfrm>
        </p:spPr>
        <p:txBody>
          <a:bodyPr>
            <a:normAutofit/>
          </a:bodyPr>
          <a:lstStyle/>
          <a:p>
            <a:r>
              <a:rPr lang="en-US" sz="2400" dirty="0" smtClean="0"/>
              <a:t>How on earth do we get such a neat and simple result? The dielectric is a collection of atoms or molecules whose individual </a:t>
            </a:r>
            <a:r>
              <a:rPr lang="en-US" sz="2400" dirty="0" err="1" smtClean="0"/>
              <a:t>behaviours</a:t>
            </a:r>
            <a:r>
              <a:rPr lang="en-US" sz="2400" dirty="0" smtClean="0"/>
              <a:t> are much more complex than these results. Do these atoms or molecules conspire to give us unexpectedly simple results, or is there something else at play?</a:t>
            </a:r>
          </a:p>
        </p:txBody>
      </p:sp>
      <p:pic>
        <p:nvPicPr>
          <p:cNvPr id="1026" name="Picture 2" descr="C:\Users\Serhat\Documents\Dropbox\Research\Latex\Ewald-Oseen extinction theorem\pictures\koc.png"/>
          <p:cNvPicPr>
            <a:picLocks noChangeAspect="1" noChangeArrowheads="1"/>
          </p:cNvPicPr>
          <p:nvPr/>
        </p:nvPicPr>
        <p:blipFill>
          <a:blip r:embed="rId3" cstate="print"/>
          <a:srcRect/>
          <a:stretch>
            <a:fillRect/>
          </a:stretch>
        </p:blipFill>
        <p:spPr bwMode="auto">
          <a:xfrm>
            <a:off x="0" y="0"/>
            <a:ext cx="1868384" cy="476672"/>
          </a:xfrm>
          <a:prstGeom prst="rect">
            <a:avLst/>
          </a:prstGeom>
          <a:noFill/>
        </p:spPr>
      </p:pic>
      <p:sp>
        <p:nvSpPr>
          <p:cNvPr id="7" name="Slide Number Placeholder 6"/>
          <p:cNvSpPr>
            <a:spLocks noGrp="1"/>
          </p:cNvSpPr>
          <p:nvPr>
            <p:ph type="sldNum" sz="quarter" idx="12"/>
          </p:nvPr>
        </p:nvSpPr>
        <p:spPr/>
        <p:txBody>
          <a:bodyPr/>
          <a:lstStyle/>
          <a:p>
            <a:fld id="{C93C019C-9995-4FD8-BF6B-2E48EE6A5509}" type="slidenum">
              <a:rPr lang="tr-TR" smtClean="0"/>
              <a:pPr/>
              <a:t>4</a:t>
            </a:fld>
            <a:endParaRPr lang="tr-TR"/>
          </a:p>
        </p:txBody>
      </p:sp>
      <p:sp>
        <p:nvSpPr>
          <p:cNvPr id="8" name="Subtitle 2"/>
          <p:cNvSpPr txBox="1">
            <a:spLocks/>
          </p:cNvSpPr>
          <p:nvPr/>
        </p:nvSpPr>
        <p:spPr>
          <a:xfrm>
            <a:off x="2411760" y="4879159"/>
            <a:ext cx="2016224" cy="5040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tr-TR" sz="2400" b="1" i="0" u="none" strike="noStrike" kern="1200" cap="none" spc="0" normalizeH="0" baseline="0" noProof="0" dirty="0" smtClean="0">
                <a:ln>
                  <a:noFill/>
                </a:ln>
                <a:solidFill>
                  <a:schemeClr val="tx1"/>
                </a:solidFill>
                <a:effectLst/>
                <a:uLnTx/>
                <a:uFillTx/>
              </a:rPr>
              <a:t>Many</a:t>
            </a:r>
            <a:r>
              <a:rPr lang="tr-TR" sz="2400" b="1" dirty="0" smtClean="0"/>
              <a:t> dipoles</a:t>
            </a:r>
            <a:endParaRPr kumimoji="0" lang="tr-TR" sz="2400" b="1" i="0" u="none" strike="noStrike" kern="1200" cap="none" spc="0" normalizeH="0" baseline="0" noProof="0" dirty="0" smtClean="0">
              <a:ln>
                <a:noFill/>
              </a:ln>
              <a:solidFill>
                <a:schemeClr val="tx1"/>
              </a:solidFill>
              <a:effectLst/>
              <a:uLnTx/>
              <a:uFillTx/>
            </a:endParaRPr>
          </a:p>
        </p:txBody>
      </p:sp>
      <p:sp>
        <p:nvSpPr>
          <p:cNvPr id="9" name="Subtitle 2"/>
          <p:cNvSpPr txBox="1">
            <a:spLocks/>
          </p:cNvSpPr>
          <p:nvPr/>
        </p:nvSpPr>
        <p:spPr>
          <a:xfrm>
            <a:off x="3796825" y="5203195"/>
            <a:ext cx="432048" cy="5040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tr-TR" sz="2400" b="0" i="0" u="none" strike="noStrike" kern="1200" cap="none" spc="0" normalizeH="0" baseline="0" noProof="0" dirty="0" smtClean="0">
                <a:ln>
                  <a:noFill/>
                </a:ln>
                <a:solidFill>
                  <a:schemeClr val="tx1"/>
                </a:solidFill>
                <a:effectLst/>
                <a:uLnTx/>
                <a:uFillTx/>
                <a:latin typeface="+mn-lt"/>
                <a:ea typeface="+mn-ea"/>
                <a:cs typeface="+mn-cs"/>
              </a:rPr>
              <a:t>?</a:t>
            </a:r>
          </a:p>
        </p:txBody>
      </p:sp>
      <p:cxnSp>
        <p:nvCxnSpPr>
          <p:cNvPr id="10" name="Straight Arrow Connector 9"/>
          <p:cNvCxnSpPr/>
          <p:nvPr/>
        </p:nvCxnSpPr>
        <p:spPr>
          <a:xfrm flipH="1">
            <a:off x="2740302" y="5383215"/>
            <a:ext cx="391538"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3563888" y="5383215"/>
            <a:ext cx="448961" cy="40406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 name="Subtitle 2"/>
          <p:cNvSpPr txBox="1">
            <a:spLocks/>
          </p:cNvSpPr>
          <p:nvPr/>
        </p:nvSpPr>
        <p:spPr>
          <a:xfrm>
            <a:off x="2618852" y="5262102"/>
            <a:ext cx="432048" cy="50405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tr-TR" sz="24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13" name="TextBox 12"/>
          <p:cNvSpPr txBox="1"/>
          <p:nvPr/>
        </p:nvSpPr>
        <p:spPr>
          <a:xfrm>
            <a:off x="1475656" y="5685055"/>
            <a:ext cx="2202820" cy="1200329"/>
          </a:xfrm>
          <a:prstGeom prst="rect">
            <a:avLst/>
          </a:prstGeom>
          <a:noFill/>
        </p:spPr>
        <p:txBody>
          <a:bodyPr wrap="square" rtlCol="0">
            <a:spAutoFit/>
          </a:bodyPr>
          <a:lstStyle/>
          <a:p>
            <a:pPr algn="ctr"/>
            <a:r>
              <a:rPr lang="tr-TR" sz="2400" dirty="0" smtClean="0"/>
              <a:t>Much more complex behaviour</a:t>
            </a:r>
            <a:endParaRPr lang="en-US" sz="2400" dirty="0"/>
          </a:p>
        </p:txBody>
      </p:sp>
      <p:sp>
        <p:nvSpPr>
          <p:cNvPr id="14" name="TextBox 13"/>
          <p:cNvSpPr txBox="1"/>
          <p:nvPr/>
        </p:nvSpPr>
        <p:spPr>
          <a:xfrm>
            <a:off x="3347864" y="5815263"/>
            <a:ext cx="1821490" cy="830997"/>
          </a:xfrm>
          <a:prstGeom prst="rect">
            <a:avLst/>
          </a:prstGeom>
          <a:noFill/>
        </p:spPr>
        <p:txBody>
          <a:bodyPr wrap="square" rtlCol="0">
            <a:spAutoFit/>
          </a:bodyPr>
          <a:lstStyle/>
          <a:p>
            <a:pPr algn="ctr"/>
            <a:r>
              <a:rPr lang="tr-TR" sz="2400" dirty="0" smtClean="0"/>
              <a:t>Simple behaviour</a:t>
            </a:r>
            <a:endParaRPr lang="en-US" sz="24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5610225" y="1700808"/>
            <a:ext cx="3533775" cy="3257550"/>
          </a:xfrm>
          <a:prstGeom prst="rect">
            <a:avLst/>
          </a:prstGeom>
          <a:noFill/>
          <a:ln w="9525">
            <a:noFill/>
            <a:miter lim="800000"/>
            <a:headEnd/>
            <a:tailEnd/>
          </a:ln>
        </p:spPr>
      </p:pic>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525963"/>
          </a:xfrm>
        </p:spPr>
        <p:txBody>
          <a:bodyPr>
            <a:normAutofit/>
          </a:bodyPr>
          <a:lstStyle/>
          <a:p>
            <a:r>
              <a:rPr lang="en-US" sz="2400" dirty="0" smtClean="0"/>
              <a:t>The conventional way of solving this problem does not answer these questions because it does not really explain how the dielectric behaves at the microscopic level. It assumes that the medium has a “macroscopic” description and follows from there.</a:t>
            </a:r>
          </a:p>
        </p:txBody>
      </p:sp>
      <p:pic>
        <p:nvPicPr>
          <p:cNvPr id="1026" name="Picture 2" descr="C:\Users\Serhat\Documents\Dropbox\Research\Latex\Ewald-Oseen extinction theorem\pictures\koc.png"/>
          <p:cNvPicPr>
            <a:picLocks noChangeAspect="1" noChangeArrowheads="1"/>
          </p:cNvPicPr>
          <p:nvPr/>
        </p:nvPicPr>
        <p:blipFill>
          <a:blip r:embed="rId3"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5</a:t>
            </a:fld>
            <a:endParaRPr lang="tr-T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525963"/>
          </a:xfrm>
        </p:spPr>
        <p:txBody>
          <a:bodyPr>
            <a:normAutofit/>
          </a:bodyPr>
          <a:lstStyle/>
          <a:p>
            <a:r>
              <a:rPr lang="en-US" sz="2400" dirty="0" smtClean="0"/>
              <a:t>This is where </a:t>
            </a:r>
            <a:r>
              <a:rPr lang="en-US" sz="2400" dirty="0" err="1" smtClean="0"/>
              <a:t>Ewald-Oseen</a:t>
            </a:r>
            <a:r>
              <a:rPr lang="en-US" sz="2400" dirty="0" smtClean="0"/>
              <a:t> extinction theorem comes in. It replaces the dielectric with a collection of particles which act as electric dipoles, as shown</a:t>
            </a:r>
            <a:r>
              <a:rPr lang="tr-TR" sz="2400" dirty="0" smtClean="0"/>
              <a:t>. </a:t>
            </a:r>
            <a:r>
              <a:rPr lang="en-US" sz="2400" dirty="0" smtClean="0"/>
              <a:t>There is no media anymore: The entire space is vacuum, half of which</a:t>
            </a:r>
            <a:r>
              <a:rPr lang="tr-TR" sz="2400" dirty="0" smtClean="0"/>
              <a:t> </a:t>
            </a:r>
            <a:r>
              <a:rPr lang="en-US" sz="2400" dirty="0" smtClean="0"/>
              <a:t>is occupied by the dipoles. This picture is reasonable as we know that materials</a:t>
            </a:r>
            <a:r>
              <a:rPr lang="tr-TR" sz="2400" dirty="0" smtClean="0"/>
              <a:t> </a:t>
            </a:r>
            <a:r>
              <a:rPr lang="en-US" sz="2400" dirty="0" smtClean="0"/>
              <a:t>are made of</a:t>
            </a:r>
            <a:r>
              <a:rPr lang="tr-TR" sz="2400" dirty="0" smtClean="0"/>
              <a:t> </a:t>
            </a:r>
            <a:r>
              <a:rPr lang="en-US" sz="2400" dirty="0" smtClean="0"/>
              <a:t>atoms/molecules</a:t>
            </a:r>
            <a:r>
              <a:rPr lang="tr-TR" sz="2400" dirty="0" smtClean="0"/>
              <a:t> </a:t>
            </a:r>
            <a:r>
              <a:rPr lang="en-US" sz="2400" dirty="0" smtClean="0"/>
              <a:t>that more or less act like electric dipoles</a:t>
            </a:r>
            <a:r>
              <a:rPr lang="tr-TR" sz="2400" dirty="0" smtClean="0"/>
              <a:t>.</a:t>
            </a:r>
            <a:endParaRPr lang="en-US" sz="2400" dirty="0" smtClean="0"/>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6</a:t>
            </a:fld>
            <a:endParaRPr lang="tr-TR" dirty="0"/>
          </a:p>
        </p:txBody>
      </p:sp>
      <p:pic>
        <p:nvPicPr>
          <p:cNvPr id="3074" name="Picture 2"/>
          <p:cNvPicPr>
            <a:picLocks noChangeAspect="1" noChangeArrowheads="1"/>
          </p:cNvPicPr>
          <p:nvPr/>
        </p:nvPicPr>
        <p:blipFill>
          <a:blip r:embed="rId3" cstate="print"/>
          <a:srcRect/>
          <a:stretch>
            <a:fillRect/>
          </a:stretch>
        </p:blipFill>
        <p:spPr bwMode="auto">
          <a:xfrm>
            <a:off x="5842285" y="1772816"/>
            <a:ext cx="3190875" cy="3228975"/>
          </a:xfrm>
          <a:prstGeom prst="rect">
            <a:avLst/>
          </a:prstGeom>
          <a:noFill/>
          <a:ln w="9525">
            <a:noFill/>
            <a:miter lim="800000"/>
            <a:headEnd/>
            <a:tailEnd/>
          </a:ln>
        </p:spPr>
      </p:pic>
      <p:sp>
        <p:nvSpPr>
          <p:cNvPr id="8" name="TextBox 7"/>
          <p:cNvSpPr txBox="1"/>
          <p:nvPr/>
        </p:nvSpPr>
        <p:spPr>
          <a:xfrm>
            <a:off x="5998444" y="4912593"/>
            <a:ext cx="3024335" cy="646331"/>
          </a:xfrm>
          <a:prstGeom prst="rect">
            <a:avLst/>
          </a:prstGeom>
          <a:noFill/>
        </p:spPr>
        <p:txBody>
          <a:bodyPr wrap="square" rtlCol="0">
            <a:spAutoFit/>
          </a:bodyPr>
          <a:lstStyle/>
          <a:p>
            <a:r>
              <a:rPr lang="tr-TR" dirty="0" smtClean="0">
                <a:solidFill>
                  <a:schemeClr val="tx2">
                    <a:lumMod val="60000"/>
                    <a:lumOff val="40000"/>
                  </a:schemeClr>
                </a:solidFill>
              </a:rPr>
              <a:t>Blue dots are the dipoles.</a:t>
            </a:r>
          </a:p>
          <a:p>
            <a:r>
              <a:rPr lang="tr-TR" dirty="0" smtClean="0">
                <a:solidFill>
                  <a:srgbClr val="FF0000"/>
                </a:solidFill>
              </a:rPr>
              <a:t>Red circles are their radiation.</a:t>
            </a:r>
            <a:endParaRPr lang="en-US" dirty="0">
              <a:solidFill>
                <a:srgbClr val="FF000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525963"/>
          </a:xfrm>
        </p:spPr>
        <p:txBody>
          <a:bodyPr>
            <a:normAutofit/>
          </a:bodyPr>
          <a:lstStyle/>
          <a:p>
            <a:r>
              <a:rPr lang="en-US" sz="2400" dirty="0" smtClean="0"/>
              <a:t>The incident wave travels at the speed of light c everywhere, since there is no </a:t>
            </a:r>
            <a:r>
              <a:rPr lang="en-US" sz="2400" dirty="0" smtClean="0"/>
              <a:t>media</a:t>
            </a:r>
            <a:r>
              <a:rPr lang="tr-TR" sz="2400" dirty="0" smtClean="0"/>
              <a:t> but only vacuum</a:t>
            </a:r>
            <a:r>
              <a:rPr lang="en-US" sz="2400" dirty="0" smtClean="0"/>
              <a:t>.</a:t>
            </a:r>
            <a:endParaRPr lang="en-US" sz="2400" dirty="0" smtClean="0"/>
          </a:p>
          <a:p>
            <a:r>
              <a:rPr lang="en-US" sz="2400" dirty="0" smtClean="0"/>
              <a:t>The </a:t>
            </a:r>
            <a:r>
              <a:rPr lang="en-US" sz="2400" dirty="0" err="1" smtClean="0"/>
              <a:t>indicent</a:t>
            </a:r>
            <a:r>
              <a:rPr lang="en-US" sz="2400" dirty="0" smtClean="0"/>
              <a:t> wave does not change direction, for the same reason.</a:t>
            </a:r>
          </a:p>
          <a:p>
            <a:r>
              <a:rPr lang="en-US" sz="2400" dirty="0" smtClean="0"/>
              <a:t>The incident wave excites the dipoles, and the total field at any point is given by the summation of the incident field and the fields generated by the dipoles (which also travel at the speed of light).</a:t>
            </a:r>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7</a:t>
            </a:fld>
            <a:endParaRPr lang="tr-TR" dirty="0"/>
          </a:p>
        </p:txBody>
      </p:sp>
      <p:pic>
        <p:nvPicPr>
          <p:cNvPr id="3074" name="Picture 2"/>
          <p:cNvPicPr>
            <a:picLocks noChangeAspect="1" noChangeArrowheads="1"/>
          </p:cNvPicPr>
          <p:nvPr/>
        </p:nvPicPr>
        <p:blipFill>
          <a:blip r:embed="rId3" cstate="print"/>
          <a:srcRect/>
          <a:stretch>
            <a:fillRect/>
          </a:stretch>
        </p:blipFill>
        <p:spPr bwMode="auto">
          <a:xfrm>
            <a:off x="5842285" y="1772816"/>
            <a:ext cx="3190875" cy="3228975"/>
          </a:xfrm>
          <a:prstGeom prst="rect">
            <a:avLst/>
          </a:prstGeom>
          <a:noFill/>
          <a:ln w="9525">
            <a:noFill/>
            <a:miter lim="800000"/>
            <a:headEnd/>
            <a:tailEnd/>
          </a:ln>
        </p:spPr>
      </p:pic>
      <p:sp>
        <p:nvSpPr>
          <p:cNvPr id="7" name="TextBox 6"/>
          <p:cNvSpPr txBox="1"/>
          <p:nvPr/>
        </p:nvSpPr>
        <p:spPr>
          <a:xfrm>
            <a:off x="5998444" y="4912593"/>
            <a:ext cx="3024335" cy="646331"/>
          </a:xfrm>
          <a:prstGeom prst="rect">
            <a:avLst/>
          </a:prstGeom>
          <a:noFill/>
        </p:spPr>
        <p:txBody>
          <a:bodyPr wrap="square" rtlCol="0">
            <a:spAutoFit/>
          </a:bodyPr>
          <a:lstStyle/>
          <a:p>
            <a:r>
              <a:rPr lang="tr-TR" dirty="0" smtClean="0">
                <a:solidFill>
                  <a:schemeClr val="tx2">
                    <a:lumMod val="60000"/>
                    <a:lumOff val="40000"/>
                  </a:schemeClr>
                </a:solidFill>
              </a:rPr>
              <a:t>Blue dots are the dipoles.</a:t>
            </a:r>
          </a:p>
          <a:p>
            <a:r>
              <a:rPr lang="tr-TR" dirty="0" smtClean="0">
                <a:solidFill>
                  <a:srgbClr val="FF0000"/>
                </a:solidFill>
              </a:rPr>
              <a:t>Red circles are their radiation.</a:t>
            </a:r>
            <a:endParaRPr lang="en-US" dirty="0">
              <a:solidFill>
                <a:srgbClr val="FF00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525963"/>
          </a:xfrm>
        </p:spPr>
        <p:txBody>
          <a:bodyPr>
            <a:normAutofit/>
          </a:bodyPr>
          <a:lstStyle/>
          <a:p>
            <a:r>
              <a:rPr lang="tr-TR" sz="2400" dirty="0" smtClean="0"/>
              <a:t>The theorem </a:t>
            </a:r>
            <a:r>
              <a:rPr lang="en-US" sz="2400" dirty="0" smtClean="0"/>
              <a:t>shows that the</a:t>
            </a:r>
            <a:r>
              <a:rPr lang="tr-TR" sz="2400" dirty="0" smtClean="0"/>
              <a:t> </a:t>
            </a:r>
            <a:r>
              <a:rPr lang="en-US" sz="2400" dirty="0" smtClean="0"/>
              <a:t>summation of the incident field and the fields generated by the dipoles magically</a:t>
            </a:r>
            <a:r>
              <a:rPr lang="tr-TR" sz="2400" dirty="0" smtClean="0"/>
              <a:t> </a:t>
            </a:r>
            <a:r>
              <a:rPr lang="en-US" sz="2400" dirty="0" smtClean="0"/>
              <a:t>give one plane wave in the upper half-space and one in the lower half-space: The</a:t>
            </a:r>
            <a:r>
              <a:rPr lang="tr-TR" sz="2400" dirty="0" smtClean="0"/>
              <a:t> </a:t>
            </a:r>
            <a:r>
              <a:rPr lang="en-US" sz="2400" dirty="0" smtClean="0"/>
              <a:t>former seems to travel slower and in a different direction (the transmitted wave),</a:t>
            </a:r>
            <a:r>
              <a:rPr lang="tr-TR" sz="2400" dirty="0" smtClean="0"/>
              <a:t> </a:t>
            </a:r>
            <a:r>
              <a:rPr lang="en-US" sz="2400" dirty="0" smtClean="0"/>
              <a:t>the latter travels with the same speed c, reflected by the angle of incidence.</a:t>
            </a:r>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8</a:t>
            </a:fld>
            <a:endParaRPr lang="tr-TR" dirty="0"/>
          </a:p>
        </p:txBody>
      </p:sp>
      <p:pic>
        <p:nvPicPr>
          <p:cNvPr id="3074" name="Picture 2"/>
          <p:cNvPicPr>
            <a:picLocks noChangeAspect="1" noChangeArrowheads="1"/>
          </p:cNvPicPr>
          <p:nvPr/>
        </p:nvPicPr>
        <p:blipFill>
          <a:blip r:embed="rId3" cstate="print"/>
          <a:srcRect/>
          <a:stretch>
            <a:fillRect/>
          </a:stretch>
        </p:blipFill>
        <p:spPr bwMode="auto">
          <a:xfrm>
            <a:off x="5842285" y="1772816"/>
            <a:ext cx="3190875" cy="3228975"/>
          </a:xfrm>
          <a:prstGeom prst="rect">
            <a:avLst/>
          </a:prstGeom>
          <a:noFill/>
          <a:ln w="9525">
            <a:noFill/>
            <a:miter lim="800000"/>
            <a:headEnd/>
            <a:tailEnd/>
          </a:ln>
        </p:spPr>
      </p:pic>
      <p:sp>
        <p:nvSpPr>
          <p:cNvPr id="7" name="TextBox 6"/>
          <p:cNvSpPr txBox="1"/>
          <p:nvPr/>
        </p:nvSpPr>
        <p:spPr>
          <a:xfrm>
            <a:off x="5998444" y="4912593"/>
            <a:ext cx="3024335" cy="646331"/>
          </a:xfrm>
          <a:prstGeom prst="rect">
            <a:avLst/>
          </a:prstGeom>
          <a:noFill/>
        </p:spPr>
        <p:txBody>
          <a:bodyPr wrap="square" rtlCol="0">
            <a:spAutoFit/>
          </a:bodyPr>
          <a:lstStyle/>
          <a:p>
            <a:r>
              <a:rPr lang="tr-TR" dirty="0" smtClean="0">
                <a:solidFill>
                  <a:schemeClr val="tx2">
                    <a:lumMod val="60000"/>
                    <a:lumOff val="40000"/>
                  </a:schemeClr>
                </a:solidFill>
              </a:rPr>
              <a:t>Blue dots are the dipoles.</a:t>
            </a:r>
          </a:p>
          <a:p>
            <a:r>
              <a:rPr lang="tr-TR" dirty="0" smtClean="0">
                <a:solidFill>
                  <a:srgbClr val="FF0000"/>
                </a:solidFill>
              </a:rPr>
              <a:t>Red circles are their radiation.</a:t>
            </a:r>
            <a:endParaRPr lang="en-US" dirty="0">
              <a:solidFill>
                <a:srgbClr val="FF0000"/>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lstStyle/>
          <a:p>
            <a:r>
              <a:rPr lang="en-US" dirty="0" err="1" smtClean="0"/>
              <a:t>Ewald-Oseen</a:t>
            </a:r>
            <a:r>
              <a:rPr lang="en-US" dirty="0" smtClean="0"/>
              <a:t> extinction theorem</a:t>
            </a:r>
            <a:endParaRPr lang="en-US" dirty="0"/>
          </a:p>
        </p:txBody>
      </p:sp>
      <p:sp>
        <p:nvSpPr>
          <p:cNvPr id="3" name="Subtitle 2"/>
          <p:cNvSpPr>
            <a:spLocks noGrp="1"/>
          </p:cNvSpPr>
          <p:nvPr>
            <p:ph idx="1"/>
          </p:nvPr>
        </p:nvSpPr>
        <p:spPr>
          <a:xfrm>
            <a:off x="457200" y="1855365"/>
            <a:ext cx="5338936" cy="4525963"/>
          </a:xfrm>
        </p:spPr>
        <p:txBody>
          <a:bodyPr>
            <a:normAutofit/>
          </a:bodyPr>
          <a:lstStyle/>
          <a:p>
            <a:pPr>
              <a:buNone/>
            </a:pPr>
            <a:r>
              <a:rPr lang="tr-TR" sz="2400" dirty="0" smtClean="0"/>
              <a:t>Let’s define the problem</a:t>
            </a:r>
          </a:p>
          <a:p>
            <a:endParaRPr lang="tr-TR" sz="2400" dirty="0" smtClean="0"/>
          </a:p>
          <a:p>
            <a:r>
              <a:rPr lang="tr-TR" sz="2400" dirty="0" smtClean="0"/>
              <a:t>The incident wave:</a:t>
            </a:r>
          </a:p>
          <a:p>
            <a:endParaRPr lang="tr-TR" sz="2400" dirty="0"/>
          </a:p>
          <a:p>
            <a:endParaRPr lang="tr-TR" sz="2400" dirty="0" smtClean="0"/>
          </a:p>
          <a:p>
            <a:r>
              <a:rPr lang="tr-TR" sz="2400" dirty="0" smtClean="0"/>
              <a:t>The fields generated by the dipoles:</a:t>
            </a:r>
          </a:p>
          <a:p>
            <a:endParaRPr lang="tr-TR" sz="2400" dirty="0"/>
          </a:p>
          <a:p>
            <a:endParaRPr lang="tr-TR" sz="2400" dirty="0" smtClean="0"/>
          </a:p>
          <a:p>
            <a:r>
              <a:rPr lang="tr-TR" sz="2400" dirty="0" smtClean="0"/>
              <a:t>The total field:</a:t>
            </a:r>
          </a:p>
          <a:p>
            <a:endParaRPr lang="en-US" sz="2400" dirty="0" smtClean="0"/>
          </a:p>
        </p:txBody>
      </p:sp>
      <p:pic>
        <p:nvPicPr>
          <p:cNvPr id="1026" name="Picture 2" descr="C:\Users\Serhat\Documents\Dropbox\Research\Latex\Ewald-Oseen extinction theorem\pictures\koc.png"/>
          <p:cNvPicPr>
            <a:picLocks noChangeAspect="1" noChangeArrowheads="1"/>
          </p:cNvPicPr>
          <p:nvPr/>
        </p:nvPicPr>
        <p:blipFill>
          <a:blip r:embed="rId2" cstate="print"/>
          <a:srcRect/>
          <a:stretch>
            <a:fillRect/>
          </a:stretch>
        </p:blipFill>
        <p:spPr bwMode="auto">
          <a:xfrm>
            <a:off x="0" y="0"/>
            <a:ext cx="1868384" cy="476672"/>
          </a:xfrm>
          <a:prstGeom prst="rect">
            <a:avLst/>
          </a:prstGeom>
          <a:noFill/>
        </p:spPr>
      </p:pic>
      <p:sp>
        <p:nvSpPr>
          <p:cNvPr id="6" name="Slide Number Placeholder 5"/>
          <p:cNvSpPr>
            <a:spLocks noGrp="1"/>
          </p:cNvSpPr>
          <p:nvPr>
            <p:ph type="sldNum" sz="quarter" idx="12"/>
          </p:nvPr>
        </p:nvSpPr>
        <p:spPr/>
        <p:txBody>
          <a:bodyPr/>
          <a:lstStyle/>
          <a:p>
            <a:fld id="{C93C019C-9995-4FD8-BF6B-2E48EE6A5509}" type="slidenum">
              <a:rPr lang="tr-TR" smtClean="0"/>
              <a:pPr/>
              <a:t>9</a:t>
            </a:fld>
            <a:endParaRPr lang="tr-TR" dirty="0"/>
          </a:p>
        </p:txBody>
      </p:sp>
      <p:pic>
        <p:nvPicPr>
          <p:cNvPr id="3074" name="Picture 2"/>
          <p:cNvPicPr>
            <a:picLocks noChangeAspect="1" noChangeArrowheads="1"/>
          </p:cNvPicPr>
          <p:nvPr/>
        </p:nvPicPr>
        <p:blipFill>
          <a:blip r:embed="rId3" cstate="print"/>
          <a:srcRect/>
          <a:stretch>
            <a:fillRect/>
          </a:stretch>
        </p:blipFill>
        <p:spPr bwMode="auto">
          <a:xfrm>
            <a:off x="5842285" y="1772816"/>
            <a:ext cx="3190875" cy="3228975"/>
          </a:xfrm>
          <a:prstGeom prst="rect">
            <a:avLst/>
          </a:prstGeom>
          <a:noFill/>
          <a:ln w="9525">
            <a:noFill/>
            <a:miter lim="800000"/>
            <a:headEnd/>
            <a:tailEnd/>
          </a:ln>
        </p:spPr>
      </p:pic>
      <p:sp>
        <p:nvSpPr>
          <p:cNvPr id="7" name="TextBox 6"/>
          <p:cNvSpPr txBox="1"/>
          <p:nvPr/>
        </p:nvSpPr>
        <p:spPr>
          <a:xfrm>
            <a:off x="5998444" y="4912593"/>
            <a:ext cx="3024335" cy="646331"/>
          </a:xfrm>
          <a:prstGeom prst="rect">
            <a:avLst/>
          </a:prstGeom>
          <a:noFill/>
        </p:spPr>
        <p:txBody>
          <a:bodyPr wrap="square" rtlCol="0">
            <a:spAutoFit/>
          </a:bodyPr>
          <a:lstStyle/>
          <a:p>
            <a:r>
              <a:rPr lang="tr-TR" dirty="0" smtClean="0">
                <a:solidFill>
                  <a:schemeClr val="tx2">
                    <a:lumMod val="60000"/>
                    <a:lumOff val="40000"/>
                  </a:schemeClr>
                </a:solidFill>
              </a:rPr>
              <a:t>Blue dots are the dipoles.</a:t>
            </a:r>
          </a:p>
          <a:p>
            <a:r>
              <a:rPr lang="tr-TR" dirty="0" smtClean="0">
                <a:solidFill>
                  <a:srgbClr val="FF0000"/>
                </a:solidFill>
              </a:rPr>
              <a:t>Red circles are their radiation.</a:t>
            </a:r>
            <a:endParaRPr lang="en-US" dirty="0">
              <a:solidFill>
                <a:srgbClr val="FF0000"/>
              </a:solidFill>
            </a:endParaRPr>
          </a:p>
        </p:txBody>
      </p:sp>
      <p:pic>
        <p:nvPicPr>
          <p:cNvPr id="4108" name="Picture 12"/>
          <p:cNvPicPr>
            <a:picLocks noChangeAspect="1" noChangeArrowheads="1"/>
          </p:cNvPicPr>
          <p:nvPr/>
        </p:nvPicPr>
        <p:blipFill>
          <a:blip r:embed="rId4" cstate="print"/>
          <a:srcRect/>
          <a:stretch>
            <a:fillRect/>
          </a:stretch>
        </p:blipFill>
        <p:spPr bwMode="auto">
          <a:xfrm>
            <a:off x="755576" y="3212976"/>
            <a:ext cx="4248150" cy="600075"/>
          </a:xfrm>
          <a:prstGeom prst="rect">
            <a:avLst/>
          </a:prstGeom>
          <a:noFill/>
          <a:ln w="9525">
            <a:noFill/>
            <a:miter lim="800000"/>
            <a:headEnd/>
            <a:tailEnd/>
          </a:ln>
        </p:spPr>
      </p:pic>
      <p:pic>
        <p:nvPicPr>
          <p:cNvPr id="4109" name="Picture 13"/>
          <p:cNvPicPr>
            <a:picLocks noChangeAspect="1" noChangeArrowheads="1"/>
          </p:cNvPicPr>
          <p:nvPr/>
        </p:nvPicPr>
        <p:blipFill>
          <a:blip r:embed="rId5" cstate="print"/>
          <a:srcRect/>
          <a:stretch>
            <a:fillRect/>
          </a:stretch>
        </p:blipFill>
        <p:spPr bwMode="auto">
          <a:xfrm>
            <a:off x="755576" y="5805264"/>
            <a:ext cx="2552700" cy="457200"/>
          </a:xfrm>
          <a:prstGeom prst="rect">
            <a:avLst/>
          </a:prstGeom>
          <a:noFill/>
          <a:ln w="9525">
            <a:noFill/>
            <a:miter lim="800000"/>
            <a:headEnd/>
            <a:tailEnd/>
          </a:ln>
        </p:spPr>
      </p:pic>
      <p:pic>
        <p:nvPicPr>
          <p:cNvPr id="4110" name="Picture 14"/>
          <p:cNvPicPr>
            <a:picLocks noChangeAspect="1" noChangeArrowheads="1"/>
          </p:cNvPicPr>
          <p:nvPr/>
        </p:nvPicPr>
        <p:blipFill>
          <a:blip r:embed="rId6" cstate="print"/>
          <a:srcRect/>
          <a:stretch>
            <a:fillRect/>
          </a:stretch>
        </p:blipFill>
        <p:spPr bwMode="auto">
          <a:xfrm>
            <a:off x="827584" y="4581128"/>
            <a:ext cx="2524125" cy="457200"/>
          </a:xfrm>
          <a:prstGeom prst="rect">
            <a:avLst/>
          </a:prstGeom>
          <a:noFill/>
          <a:ln w="9525">
            <a:noFill/>
            <a:miter lim="800000"/>
            <a:headEnd/>
            <a:tailEnd/>
          </a:ln>
        </p:spPr>
      </p:pic>
      <p:pic>
        <p:nvPicPr>
          <p:cNvPr id="4111" name="Picture 15"/>
          <p:cNvPicPr>
            <a:picLocks noChangeAspect="1" noChangeArrowheads="1"/>
          </p:cNvPicPr>
          <p:nvPr/>
        </p:nvPicPr>
        <p:blipFill>
          <a:blip r:embed="rId7" cstate="print"/>
          <a:srcRect/>
          <a:stretch>
            <a:fillRect/>
          </a:stretch>
        </p:blipFill>
        <p:spPr bwMode="auto">
          <a:xfrm>
            <a:off x="3303414" y="5764854"/>
            <a:ext cx="2314575" cy="6000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TotalTime>
  <Words>1060</Words>
  <Application>Microsoft Office PowerPoint</Application>
  <PresentationFormat>On-screen Show (4:3)</PresentationFormat>
  <Paragraphs>142</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Ewald-Oseen extinction theorem</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Ewald-Oseen extinction theorem</dc:title>
  <dc:creator>Serhat</dc:creator>
  <cp:lastModifiedBy>Serhat</cp:lastModifiedBy>
  <cp:revision>33</cp:revision>
  <dcterms:created xsi:type="dcterms:W3CDTF">2015-02-11T15:49:28Z</dcterms:created>
  <dcterms:modified xsi:type="dcterms:W3CDTF">2016-05-30T08:43:19Z</dcterms:modified>
</cp:coreProperties>
</file>